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0"/>
  </p:notesMasterIdLst>
  <p:sldIdLst>
    <p:sldId id="256" r:id="rId2"/>
    <p:sldId id="258" r:id="rId3"/>
    <p:sldId id="257" r:id="rId4"/>
    <p:sldId id="260" r:id="rId5"/>
    <p:sldId id="288" r:id="rId6"/>
    <p:sldId id="259" r:id="rId7"/>
    <p:sldId id="262" r:id="rId8"/>
    <p:sldId id="261" r:id="rId9"/>
    <p:sldId id="289" r:id="rId10"/>
    <p:sldId id="295" r:id="rId11"/>
    <p:sldId id="263" r:id="rId12"/>
    <p:sldId id="266" r:id="rId13"/>
    <p:sldId id="267" r:id="rId14"/>
    <p:sldId id="272" r:id="rId15"/>
    <p:sldId id="280" r:id="rId16"/>
    <p:sldId id="264" r:id="rId17"/>
    <p:sldId id="265" r:id="rId18"/>
    <p:sldId id="278" r:id="rId19"/>
    <p:sldId id="268" r:id="rId20"/>
    <p:sldId id="284" r:id="rId21"/>
    <p:sldId id="281" r:id="rId22"/>
    <p:sldId id="274" r:id="rId23"/>
    <p:sldId id="290" r:id="rId24"/>
    <p:sldId id="291" r:id="rId25"/>
    <p:sldId id="269" r:id="rId26"/>
    <p:sldId id="271" r:id="rId27"/>
    <p:sldId id="273" r:id="rId28"/>
    <p:sldId id="282" r:id="rId29"/>
    <p:sldId id="283" r:id="rId30"/>
    <p:sldId id="285" r:id="rId31"/>
    <p:sldId id="286" r:id="rId32"/>
    <p:sldId id="292" r:id="rId33"/>
    <p:sldId id="293" r:id="rId34"/>
    <p:sldId id="294" r:id="rId35"/>
    <p:sldId id="270" r:id="rId36"/>
    <p:sldId id="279" r:id="rId37"/>
    <p:sldId id="296"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04" y="-1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8" d="100"/>
          <a:sy n="108" d="100"/>
        </p:scale>
        <p:origin x="-1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8CAE9-081F-D14A-AF7A-0934602B2C84}" type="datetimeFigureOut">
              <a:rPr lang="en-US" smtClean="0"/>
              <a:t>10/4/17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8145C-606F-D64A-A02A-4CC09CA05A66}" type="slidenum">
              <a:rPr lang="en-US" smtClean="0"/>
              <a:t>‹#›</a:t>
            </a:fld>
            <a:endParaRPr lang="en-US"/>
          </a:p>
        </p:txBody>
      </p:sp>
    </p:spTree>
    <p:extLst>
      <p:ext uri="{BB962C8B-B14F-4D97-AF65-F5344CB8AC3E}">
        <p14:creationId xmlns:p14="http://schemas.microsoft.com/office/powerpoint/2010/main" val="22958900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1</a:t>
            </a:fld>
            <a:endParaRPr lang="en-US"/>
          </a:p>
        </p:txBody>
      </p:sp>
    </p:spTree>
    <p:extLst>
      <p:ext uri="{BB962C8B-B14F-4D97-AF65-F5344CB8AC3E}">
        <p14:creationId xmlns:p14="http://schemas.microsoft.com/office/powerpoint/2010/main" val="241904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cannot put plants in the ground, put them in pots and arrange them amongst other plants and pots.</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10</a:t>
            </a:fld>
            <a:endParaRPr lang="en-US"/>
          </a:p>
        </p:txBody>
      </p:sp>
    </p:spTree>
    <p:extLst>
      <p:ext uri="{BB962C8B-B14F-4D97-AF65-F5344CB8AC3E}">
        <p14:creationId xmlns:p14="http://schemas.microsoft.com/office/powerpoint/2010/main" val="3883748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several “pot combinations” to show you as possible plants combinations for a shade garden.   </a:t>
            </a:r>
          </a:p>
          <a:p>
            <a:endParaRPr lang="en-US" dirty="0"/>
          </a:p>
          <a:p>
            <a:r>
              <a:rPr lang="en-US" dirty="0" smtClean="0"/>
              <a:t>In Huston, Caladiums are very very </a:t>
            </a:r>
            <a:r>
              <a:rPr lang="en-US" dirty="0" err="1" smtClean="0"/>
              <a:t>versiital</a:t>
            </a:r>
            <a:r>
              <a:rPr lang="en-US" dirty="0" smtClean="0"/>
              <a:t>  additions to any garden.  </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11</a:t>
            </a:fld>
            <a:endParaRPr lang="en-US"/>
          </a:p>
        </p:txBody>
      </p:sp>
    </p:spTree>
    <p:extLst>
      <p:ext uri="{BB962C8B-B14F-4D97-AF65-F5344CB8AC3E}">
        <p14:creationId xmlns:p14="http://schemas.microsoft.com/office/powerpoint/2010/main" val="185463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have aspidistra somewhere but here it is a stunning contrast with light colored ferns and ivies.</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12</a:t>
            </a:fld>
            <a:endParaRPr lang="en-US"/>
          </a:p>
        </p:txBody>
      </p:sp>
    </p:spTree>
    <p:extLst>
      <p:ext uri="{BB962C8B-B14F-4D97-AF65-F5344CB8AC3E}">
        <p14:creationId xmlns:p14="http://schemas.microsoft.com/office/powerpoint/2010/main" val="35703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really like Elephant Ears and paired with caladiums and maidenhair, it is a winner!</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13</a:t>
            </a:fld>
            <a:endParaRPr lang="en-US"/>
          </a:p>
        </p:txBody>
      </p:sp>
    </p:spTree>
    <p:extLst>
      <p:ext uri="{BB962C8B-B14F-4D97-AF65-F5344CB8AC3E}">
        <p14:creationId xmlns:p14="http://schemas.microsoft.com/office/powerpoint/2010/main" val="147708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 not know the small shrub that is used here but it pairs very nicely with two types od caladiums</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14</a:t>
            </a:fld>
            <a:endParaRPr lang="en-US"/>
          </a:p>
        </p:txBody>
      </p:sp>
    </p:spTree>
    <p:extLst>
      <p:ext uri="{BB962C8B-B14F-4D97-AF65-F5344CB8AC3E}">
        <p14:creationId xmlns:p14="http://schemas.microsoft.com/office/powerpoint/2010/main" val="2120620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one is simply elephant ears and caladium.  The combo would work very well in a garden.  One concern would be the  fact that the combo will only work for 6-8 months of the year. </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15</a:t>
            </a:fld>
            <a:endParaRPr lang="en-US"/>
          </a:p>
        </p:txBody>
      </p:sp>
    </p:spTree>
    <p:extLst>
      <p:ext uri="{BB962C8B-B14F-4D97-AF65-F5344CB8AC3E}">
        <p14:creationId xmlns:p14="http://schemas.microsoft.com/office/powerpoint/2010/main" val="398555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16</a:t>
            </a:fld>
            <a:endParaRPr lang="en-US"/>
          </a:p>
        </p:txBody>
      </p:sp>
    </p:spTree>
    <p:extLst>
      <p:ext uri="{BB962C8B-B14F-4D97-AF65-F5344CB8AC3E}">
        <p14:creationId xmlns:p14="http://schemas.microsoft.com/office/powerpoint/2010/main" val="104316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Aspidistra will look the same (may get a little ragged) year around.  I grow mine in a pot for the most part because it can take over.</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17</a:t>
            </a:fld>
            <a:endParaRPr lang="en-US"/>
          </a:p>
        </p:txBody>
      </p:sp>
    </p:spTree>
    <p:extLst>
      <p:ext uri="{BB962C8B-B14F-4D97-AF65-F5344CB8AC3E}">
        <p14:creationId xmlns:p14="http://schemas.microsoft.com/office/powerpoint/2010/main" val="520915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other possibilities:</a:t>
            </a:r>
          </a:p>
          <a:p>
            <a:r>
              <a:rPr lang="en-US" dirty="0"/>
              <a:t>	</a:t>
            </a:r>
            <a:endParaRPr lang="en-US" dirty="0" smtClean="0"/>
          </a:p>
          <a:p>
            <a:r>
              <a:rPr lang="en-US" dirty="0" smtClean="0"/>
              <a:t>FERNS from the sleek and tall Holly fern to the almost flat Japanese painted fern.  Don’t ignore Foxtail ferns (even if they are not really ferns)  Their light green and feathery texture works year around.</a:t>
            </a:r>
          </a:p>
          <a:p>
            <a:endParaRPr lang="en-US" dirty="0"/>
          </a:p>
          <a:p>
            <a:r>
              <a:rPr lang="en-US" dirty="0" smtClean="0"/>
              <a:t>And COLEUS can be a real color champion for a shade garden.  Even though the “Under the Sea” variety can grow in sunny locations. It does very well in my shade garden.  The standard coleus is a shade lover!</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18</a:t>
            </a:fld>
            <a:endParaRPr lang="en-US"/>
          </a:p>
        </p:txBody>
      </p:sp>
    </p:spTree>
    <p:extLst>
      <p:ext uri="{BB962C8B-B14F-4D97-AF65-F5344CB8AC3E}">
        <p14:creationId xmlns:p14="http://schemas.microsoft.com/office/powerpoint/2010/main" val="1080999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other exotic “leaves” that provide contrast in your gardens.</a:t>
            </a:r>
          </a:p>
          <a:p>
            <a:endParaRPr lang="en-US" dirty="0"/>
          </a:p>
          <a:p>
            <a:r>
              <a:rPr lang="en-US" dirty="0" err="1" smtClean="0"/>
              <a:t>Ajuga</a:t>
            </a:r>
            <a:r>
              <a:rPr lang="en-US" dirty="0" smtClean="0"/>
              <a:t> is a groundcover that is available in a variety of colors and textures.</a:t>
            </a:r>
          </a:p>
          <a:p>
            <a:endParaRPr lang="en-US" dirty="0"/>
          </a:p>
          <a:p>
            <a:r>
              <a:rPr lang="en-US" dirty="0" err="1" smtClean="0"/>
              <a:t>Heuchera</a:t>
            </a:r>
            <a:r>
              <a:rPr lang="en-US" dirty="0" smtClean="0"/>
              <a:t> – I called these “coral bells” when I was growing up – are available in a variety of colors/</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19</a:t>
            </a:fld>
            <a:endParaRPr lang="en-US"/>
          </a:p>
        </p:txBody>
      </p:sp>
    </p:spTree>
    <p:extLst>
      <p:ext uri="{BB962C8B-B14F-4D97-AF65-F5344CB8AC3E}">
        <p14:creationId xmlns:p14="http://schemas.microsoft.com/office/powerpoint/2010/main" val="80178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3 Tips on this page have to do with design and most landscapes in Southampton adhere to design principals.</a:t>
            </a:r>
          </a:p>
          <a:p>
            <a:endParaRPr lang="en-US" dirty="0"/>
          </a:p>
          <a:p>
            <a:r>
              <a:rPr lang="en-US" dirty="0" smtClean="0"/>
              <a:t>However, the 4</a:t>
            </a:r>
            <a:r>
              <a:rPr lang="en-US" baseline="30000" dirty="0" smtClean="0"/>
              <a:t>th</a:t>
            </a:r>
            <a:r>
              <a:rPr lang="en-US" dirty="0" smtClean="0"/>
              <a:t> can be a real issue especially when plants crowd sidewalks and other parts of landscaping when the plants mature.</a:t>
            </a:r>
          </a:p>
          <a:p>
            <a:endParaRPr lang="en-US" dirty="0"/>
          </a:p>
          <a:p>
            <a:r>
              <a:rPr lang="en-US" dirty="0" smtClean="0"/>
              <a:t>Number 5 should be a given but often it is ignored.</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2</a:t>
            </a:fld>
            <a:endParaRPr lang="en-US"/>
          </a:p>
        </p:txBody>
      </p:sp>
    </p:spTree>
    <p:extLst>
      <p:ext uri="{BB962C8B-B14F-4D97-AF65-F5344CB8AC3E}">
        <p14:creationId xmlns:p14="http://schemas.microsoft.com/office/powerpoint/2010/main" val="73261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by this list that I have barely shown you the tip of the iceberg in exotic colors of leaves.  I am growing  (in pots) Persian Shield, Sweet Potato Vine, Spider plant, </a:t>
            </a:r>
            <a:r>
              <a:rPr lang="en-US" dirty="0" err="1" smtClean="0"/>
              <a:t>Hostas</a:t>
            </a:r>
            <a:r>
              <a:rPr lang="en-US" dirty="0" smtClean="0"/>
              <a:t>, and  </a:t>
            </a:r>
            <a:r>
              <a:rPr lang="en-US" dirty="0" err="1" smtClean="0"/>
              <a:t>Dichrondra</a:t>
            </a:r>
            <a:r>
              <a:rPr lang="en-US" dirty="0" smtClean="0"/>
              <a:t>,.</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20</a:t>
            </a:fld>
            <a:endParaRPr lang="en-US"/>
          </a:p>
        </p:txBody>
      </p:sp>
    </p:spTree>
    <p:extLst>
      <p:ext uri="{BB962C8B-B14F-4D97-AF65-F5344CB8AC3E}">
        <p14:creationId xmlns:p14="http://schemas.microsoft.com/office/powerpoint/2010/main" val="956193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anyone is interested in cuttings, please let me know. Of if anyone has any </a:t>
            </a:r>
            <a:r>
              <a:rPr lang="en-US" dirty="0" err="1" smtClean="0"/>
              <a:t>curttings</a:t>
            </a:r>
            <a:r>
              <a:rPr lang="en-US" dirty="0" smtClean="0"/>
              <a:t> to offer, please do the same.</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21</a:t>
            </a:fld>
            <a:endParaRPr lang="en-US"/>
          </a:p>
        </p:txBody>
      </p:sp>
    </p:spTree>
    <p:extLst>
      <p:ext uri="{BB962C8B-B14F-4D97-AF65-F5344CB8AC3E}">
        <p14:creationId xmlns:p14="http://schemas.microsoft.com/office/powerpoint/2010/main" val="3195309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we had Cheryl </a:t>
            </a:r>
            <a:r>
              <a:rPr lang="en-US" dirty="0" err="1"/>
              <a:t>L</a:t>
            </a:r>
            <a:r>
              <a:rPr lang="en-US" dirty="0" err="1" smtClean="0"/>
              <a:t>enert</a:t>
            </a:r>
            <a:r>
              <a:rPr lang="en-US" dirty="0" smtClean="0"/>
              <a:t> speak to us on Begonias, I wanted to give them a little extra attention.</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22</a:t>
            </a:fld>
            <a:endParaRPr lang="en-US"/>
          </a:p>
        </p:txBody>
      </p:sp>
    </p:spTree>
    <p:extLst>
      <p:ext uri="{BB962C8B-B14F-4D97-AF65-F5344CB8AC3E}">
        <p14:creationId xmlns:p14="http://schemas.microsoft.com/office/powerpoint/2010/main" val="3904330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23</a:t>
            </a:fld>
            <a:endParaRPr lang="en-US"/>
          </a:p>
        </p:txBody>
      </p:sp>
    </p:spTree>
    <p:extLst>
      <p:ext uri="{BB962C8B-B14F-4D97-AF65-F5344CB8AC3E}">
        <p14:creationId xmlns:p14="http://schemas.microsoft.com/office/powerpoint/2010/main" val="4294889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24</a:t>
            </a:fld>
            <a:endParaRPr lang="en-US"/>
          </a:p>
        </p:txBody>
      </p:sp>
    </p:spTree>
    <p:extLst>
      <p:ext uri="{BB962C8B-B14F-4D97-AF65-F5344CB8AC3E}">
        <p14:creationId xmlns:p14="http://schemas.microsoft.com/office/powerpoint/2010/main" val="3696508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25</a:t>
            </a:fld>
            <a:endParaRPr lang="en-US"/>
          </a:p>
        </p:txBody>
      </p:sp>
    </p:spTree>
    <p:extLst>
      <p:ext uri="{BB962C8B-B14F-4D97-AF65-F5344CB8AC3E}">
        <p14:creationId xmlns:p14="http://schemas.microsoft.com/office/powerpoint/2010/main" val="3495134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26</a:t>
            </a:fld>
            <a:endParaRPr lang="en-US"/>
          </a:p>
        </p:txBody>
      </p:sp>
    </p:spTree>
    <p:extLst>
      <p:ext uri="{BB962C8B-B14F-4D97-AF65-F5344CB8AC3E}">
        <p14:creationId xmlns:p14="http://schemas.microsoft.com/office/powerpoint/2010/main" val="873808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27</a:t>
            </a:fld>
            <a:endParaRPr lang="en-US"/>
          </a:p>
        </p:txBody>
      </p:sp>
    </p:spTree>
    <p:extLst>
      <p:ext uri="{BB962C8B-B14F-4D97-AF65-F5344CB8AC3E}">
        <p14:creationId xmlns:p14="http://schemas.microsoft.com/office/powerpoint/2010/main" val="2776378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28</a:t>
            </a:fld>
            <a:endParaRPr lang="en-US"/>
          </a:p>
        </p:txBody>
      </p:sp>
    </p:spTree>
    <p:extLst>
      <p:ext uri="{BB962C8B-B14F-4D97-AF65-F5344CB8AC3E}">
        <p14:creationId xmlns:p14="http://schemas.microsoft.com/office/powerpoint/2010/main" val="580627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29</a:t>
            </a:fld>
            <a:endParaRPr lang="en-US"/>
          </a:p>
        </p:txBody>
      </p:sp>
    </p:spTree>
    <p:extLst>
      <p:ext uri="{BB962C8B-B14F-4D97-AF65-F5344CB8AC3E}">
        <p14:creationId xmlns:p14="http://schemas.microsoft.com/office/powerpoint/2010/main" val="319842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three slides of prettily landscaped shade gardens.  In the first image, you can see the garden in daytime, the second is in the evening.  If you are not careful, a shade garden can become a black-hole at nighttime</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3</a:t>
            </a:fld>
            <a:endParaRPr lang="en-US"/>
          </a:p>
        </p:txBody>
      </p:sp>
    </p:spTree>
    <p:extLst>
      <p:ext uri="{BB962C8B-B14F-4D97-AF65-F5344CB8AC3E}">
        <p14:creationId xmlns:p14="http://schemas.microsoft.com/office/powerpoint/2010/main" val="3099726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30</a:t>
            </a:fld>
            <a:endParaRPr lang="en-US"/>
          </a:p>
        </p:txBody>
      </p:sp>
    </p:spTree>
    <p:extLst>
      <p:ext uri="{BB962C8B-B14F-4D97-AF65-F5344CB8AC3E}">
        <p14:creationId xmlns:p14="http://schemas.microsoft.com/office/powerpoint/2010/main" val="2869356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31</a:t>
            </a:fld>
            <a:endParaRPr lang="en-US"/>
          </a:p>
        </p:txBody>
      </p:sp>
    </p:spTree>
    <p:extLst>
      <p:ext uri="{BB962C8B-B14F-4D97-AF65-F5344CB8AC3E}">
        <p14:creationId xmlns:p14="http://schemas.microsoft.com/office/powerpoint/2010/main" val="1898878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32</a:t>
            </a:fld>
            <a:endParaRPr lang="en-US"/>
          </a:p>
        </p:txBody>
      </p:sp>
    </p:spTree>
    <p:extLst>
      <p:ext uri="{BB962C8B-B14F-4D97-AF65-F5344CB8AC3E}">
        <p14:creationId xmlns:p14="http://schemas.microsoft.com/office/powerpoint/2010/main" val="2161320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33</a:t>
            </a:fld>
            <a:endParaRPr lang="en-US"/>
          </a:p>
        </p:txBody>
      </p:sp>
    </p:spTree>
    <p:extLst>
      <p:ext uri="{BB962C8B-B14F-4D97-AF65-F5344CB8AC3E}">
        <p14:creationId xmlns:p14="http://schemas.microsoft.com/office/powerpoint/2010/main" val="1054677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34</a:t>
            </a:fld>
            <a:endParaRPr lang="en-US"/>
          </a:p>
        </p:txBody>
      </p:sp>
    </p:spTree>
    <p:extLst>
      <p:ext uri="{BB962C8B-B14F-4D97-AF65-F5344CB8AC3E}">
        <p14:creationId xmlns:p14="http://schemas.microsoft.com/office/powerpoint/2010/main" val="1007642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35</a:t>
            </a:fld>
            <a:endParaRPr lang="en-US"/>
          </a:p>
        </p:txBody>
      </p:sp>
    </p:spTree>
    <p:extLst>
      <p:ext uri="{BB962C8B-B14F-4D97-AF65-F5344CB8AC3E}">
        <p14:creationId xmlns:p14="http://schemas.microsoft.com/office/powerpoint/2010/main" val="426168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4</a:t>
            </a:fld>
            <a:endParaRPr lang="en-US"/>
          </a:p>
        </p:txBody>
      </p:sp>
    </p:spTree>
    <p:extLst>
      <p:ext uri="{BB962C8B-B14F-4D97-AF65-F5344CB8AC3E}">
        <p14:creationId xmlns:p14="http://schemas.microsoft.com/office/powerpoint/2010/main" val="140622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8145C-606F-D64A-A02A-4CC09CA05A66}" type="slidenum">
              <a:rPr lang="en-US" smtClean="0"/>
              <a:t>5</a:t>
            </a:fld>
            <a:endParaRPr lang="en-US"/>
          </a:p>
        </p:txBody>
      </p:sp>
    </p:spTree>
    <p:extLst>
      <p:ext uri="{BB962C8B-B14F-4D97-AF65-F5344CB8AC3E}">
        <p14:creationId xmlns:p14="http://schemas.microsoft.com/office/powerpoint/2010/main" val="158214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 and Contrast and in this context, White is definitely a color</a:t>
            </a:r>
          </a:p>
          <a:p>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6</a:t>
            </a:fld>
            <a:endParaRPr lang="en-US"/>
          </a:p>
        </p:txBody>
      </p:sp>
    </p:spTree>
    <p:extLst>
      <p:ext uri="{BB962C8B-B14F-4D97-AF65-F5344CB8AC3E}">
        <p14:creationId xmlns:p14="http://schemas.microsoft.com/office/powerpoint/2010/main" val="215687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Landscaping should include a Horizontal plan</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7</a:t>
            </a:fld>
            <a:endParaRPr lang="en-US"/>
          </a:p>
        </p:txBody>
      </p:sp>
    </p:spTree>
    <p:extLst>
      <p:ext uri="{BB962C8B-B14F-4D97-AF65-F5344CB8AC3E}">
        <p14:creationId xmlns:p14="http://schemas.microsoft.com/office/powerpoint/2010/main" val="1788601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 vertical plan</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8</a:t>
            </a:fld>
            <a:endParaRPr lang="en-US"/>
          </a:p>
        </p:txBody>
      </p:sp>
    </p:spTree>
    <p:extLst>
      <p:ext uri="{BB962C8B-B14F-4D97-AF65-F5344CB8AC3E}">
        <p14:creationId xmlns:p14="http://schemas.microsoft.com/office/powerpoint/2010/main" val="3446666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review</a:t>
            </a:r>
            <a:endParaRPr lang="en-US" dirty="0"/>
          </a:p>
        </p:txBody>
      </p:sp>
      <p:sp>
        <p:nvSpPr>
          <p:cNvPr id="4" name="Slide Number Placeholder 3"/>
          <p:cNvSpPr>
            <a:spLocks noGrp="1"/>
          </p:cNvSpPr>
          <p:nvPr>
            <p:ph type="sldNum" sz="quarter" idx="10"/>
          </p:nvPr>
        </p:nvSpPr>
        <p:spPr/>
        <p:txBody>
          <a:bodyPr/>
          <a:lstStyle/>
          <a:p>
            <a:fld id="{CA88145C-606F-D64A-A02A-4CC09CA05A66}" type="slidenum">
              <a:rPr lang="en-US" smtClean="0"/>
              <a:t>9</a:t>
            </a:fld>
            <a:endParaRPr lang="en-US"/>
          </a:p>
        </p:txBody>
      </p:sp>
    </p:spTree>
    <p:extLst>
      <p:ext uri="{BB962C8B-B14F-4D97-AF65-F5344CB8AC3E}">
        <p14:creationId xmlns:p14="http://schemas.microsoft.com/office/powerpoint/2010/main" val="1543832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937510" y="-21511"/>
            <a:ext cx="5528689"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368520" y="122547"/>
            <a:ext cx="6546880" cy="2403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1" y="2304253"/>
            <a:ext cx="4236719" cy="1702160"/>
          </a:xfrm>
        </p:spPr>
        <p:txBody>
          <a:bodyPr>
            <a:normAutofit/>
          </a:bodyPr>
          <a:lstStyle>
            <a:lvl1pPr>
              <a:defRPr sz="4000" b="1" i="0"/>
            </a:lvl1pPr>
          </a:lstStyle>
          <a:p>
            <a:r>
              <a:rPr lang="en-US" dirty="0" smtClean="0"/>
              <a:t>Click to edit Master title style</a:t>
            </a:r>
            <a:endParaRPr lang="en-US" dirty="0"/>
          </a:p>
        </p:txBody>
      </p:sp>
      <p:sp>
        <p:nvSpPr>
          <p:cNvPr id="3" name="Subtitle 2"/>
          <p:cNvSpPr>
            <a:spLocks noGrp="1"/>
          </p:cNvSpPr>
          <p:nvPr>
            <p:ph type="subTitle" idx="1"/>
          </p:nvPr>
        </p:nvSpPr>
        <p:spPr>
          <a:xfrm>
            <a:off x="3810001" y="4421080"/>
            <a:ext cx="4233168" cy="1298886"/>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October 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October 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October 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October 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October 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October 4,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October 4, 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October 4,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October 4, 2017</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October 4, 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October 4, 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5400" kern="1200">
          <a:solidFill>
            <a:schemeClr val="accent1">
              <a:lumMod val="50000"/>
            </a:schemeClr>
          </a:solidFill>
          <a:latin typeface="Arial"/>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Arial"/>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Arial"/>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Arial"/>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Arial"/>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Arial"/>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 Id="rId3" Type="http://schemas.openxmlformats.org/officeDocument/2006/relationships/image" Target="../media/image3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4" Type="http://schemas.microsoft.com/office/2007/relationships/hdphoto" Target="../media/hdphoto1.wdp"/><Relationship Id="rId5" Type="http://schemas.openxmlformats.org/officeDocument/2006/relationships/image" Target="../media/image23.jpg"/><Relationship Id="rId6" Type="http://schemas.openxmlformats.org/officeDocument/2006/relationships/image" Target="../media/image19.jpg"/><Relationship Id="rId7" Type="http://schemas.openxmlformats.org/officeDocument/2006/relationships/image" Target="../media/image20.jpg"/><Relationship Id="rId8" Type="http://schemas.openxmlformats.org/officeDocument/2006/relationships/image" Target="../media/image21.jpg"/><Relationship Id="rId9" Type="http://schemas.openxmlformats.org/officeDocument/2006/relationships/image" Target="../media/image40.jpeg"/><Relationship Id="rId10"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9780" y="2708476"/>
            <a:ext cx="4255168" cy="1297226"/>
          </a:xfrm>
        </p:spPr>
        <p:txBody>
          <a:bodyPr>
            <a:noAutofit/>
          </a:bodyPr>
          <a:lstStyle/>
          <a:p>
            <a:r>
              <a:rPr lang="en-US" sz="6000" dirty="0" smtClean="0"/>
              <a:t>Shady</a:t>
            </a:r>
            <a:r>
              <a:rPr lang="en-US" sz="4400" dirty="0" smtClean="0"/>
              <a:t> </a:t>
            </a:r>
            <a:br>
              <a:rPr lang="en-US" sz="4400" dirty="0" smtClean="0"/>
            </a:br>
            <a:r>
              <a:rPr lang="en-US" sz="4400" dirty="0" smtClean="0"/>
              <a:t>   </a:t>
            </a:r>
            <a:r>
              <a:rPr lang="en-US" sz="6000" dirty="0" smtClean="0"/>
              <a:t> ‘</a:t>
            </a:r>
            <a:r>
              <a:rPr lang="en-US" sz="6000" dirty="0" err="1" smtClean="0"/>
              <a:t>Scapes</a:t>
            </a:r>
            <a:r>
              <a:rPr lang="en-US" sz="6000" dirty="0" smtClean="0"/>
              <a:t>’</a:t>
            </a:r>
            <a:r>
              <a:rPr lang="en-US" sz="4400" dirty="0" smtClean="0"/>
              <a:t/>
            </a:r>
            <a:br>
              <a:rPr lang="en-US" sz="4400" dirty="0" smtClean="0"/>
            </a:br>
            <a:endParaRPr lang="en-US" sz="4400" dirty="0"/>
          </a:p>
        </p:txBody>
      </p:sp>
      <p:sp>
        <p:nvSpPr>
          <p:cNvPr id="3" name="Subtitle 2"/>
          <p:cNvSpPr>
            <a:spLocks noGrp="1"/>
          </p:cNvSpPr>
          <p:nvPr>
            <p:ph type="subTitle" idx="1"/>
          </p:nvPr>
        </p:nvSpPr>
        <p:spPr>
          <a:xfrm>
            <a:off x="4190039" y="4081691"/>
            <a:ext cx="4016358" cy="1128978"/>
          </a:xfrm>
        </p:spPr>
        <p:txBody>
          <a:bodyPr>
            <a:noAutofit/>
          </a:bodyPr>
          <a:lstStyle/>
          <a:p>
            <a:pPr algn="ctr"/>
            <a:r>
              <a:rPr lang="en-US" sz="2400" i="1" dirty="0" smtClean="0"/>
              <a:t>Splashes of White and Color in a Shady Garden</a:t>
            </a:r>
            <a:endParaRPr lang="en-US" sz="2400" i="1" dirty="0"/>
          </a:p>
        </p:txBody>
      </p:sp>
      <p:sp>
        <p:nvSpPr>
          <p:cNvPr id="5" name="TextBox 4"/>
          <p:cNvSpPr txBox="1"/>
          <p:nvPr/>
        </p:nvSpPr>
        <p:spPr>
          <a:xfrm>
            <a:off x="4569965" y="5764302"/>
            <a:ext cx="3636432" cy="276999"/>
          </a:xfrm>
          <a:prstGeom prst="rect">
            <a:avLst/>
          </a:prstGeom>
          <a:noFill/>
        </p:spPr>
        <p:txBody>
          <a:bodyPr wrap="square" rtlCol="0">
            <a:spAutoFit/>
          </a:bodyPr>
          <a:lstStyle/>
          <a:p>
            <a:pPr algn="ctr"/>
            <a:r>
              <a:rPr lang="en-US" sz="1200" dirty="0" smtClean="0">
                <a:latin typeface="Apple Casual"/>
                <a:cs typeface="Apple Casual"/>
              </a:rPr>
              <a:t>Presented to SGC 10/7/17 by Carolynne White</a:t>
            </a:r>
            <a:endParaRPr lang="en-US" sz="1200" dirty="0">
              <a:latin typeface="Apple Casual"/>
              <a:cs typeface="Apple Casual"/>
            </a:endParaRPr>
          </a:p>
        </p:txBody>
      </p:sp>
      <p:pic>
        <p:nvPicPr>
          <p:cNvPr id="4" name="Picture 3" descr="pot7.jpg"/>
          <p:cNvPicPr>
            <a:picLocks noChangeAspect="1"/>
          </p:cNvPicPr>
          <p:nvPr/>
        </p:nvPicPr>
        <p:blipFill rotWithShape="1">
          <a:blip r:embed="rId3">
            <a:extLst>
              <a:ext uri="{28A0092B-C50C-407E-A947-70E740481C1C}">
                <a14:useLocalDpi xmlns:a14="http://schemas.microsoft.com/office/drawing/2010/main" val="0"/>
              </a:ext>
            </a:extLst>
          </a:blip>
          <a:srcRect t="4489" r="13032" b="26781"/>
          <a:stretch/>
        </p:blipFill>
        <p:spPr>
          <a:xfrm>
            <a:off x="293086" y="944434"/>
            <a:ext cx="3638486" cy="4602757"/>
          </a:xfrm>
          <a:prstGeom prst="rect">
            <a:avLst/>
          </a:prstGeom>
          <a:ln w="44450">
            <a:solidFill>
              <a:schemeClr val="accent1">
                <a:lumMod val="75000"/>
              </a:schemeClr>
            </a:solidFill>
          </a:ln>
        </p:spPr>
      </p:pic>
    </p:spTree>
    <p:extLst>
      <p:ext uri="{BB962C8B-B14F-4D97-AF65-F5344CB8AC3E}">
        <p14:creationId xmlns:p14="http://schemas.microsoft.com/office/powerpoint/2010/main" val="5410100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2652372"/>
          </a:xfrm>
        </p:spPr>
        <p:txBody>
          <a:bodyPr/>
          <a:lstStyle/>
          <a:p>
            <a:pPr algn="ctr"/>
            <a:r>
              <a:rPr lang="en-US" sz="4800" dirty="0" smtClean="0"/>
              <a:t>Use a Combination of Plants and Pots in a Shade Garden</a:t>
            </a:r>
            <a:endParaRPr lang="en-US" sz="4800" dirty="0"/>
          </a:p>
        </p:txBody>
      </p:sp>
      <p:sp>
        <p:nvSpPr>
          <p:cNvPr id="3" name="TextBox 2"/>
          <p:cNvSpPr txBox="1"/>
          <p:nvPr/>
        </p:nvSpPr>
        <p:spPr>
          <a:xfrm>
            <a:off x="746448" y="4253435"/>
            <a:ext cx="7631605" cy="1446550"/>
          </a:xfrm>
          <a:prstGeom prst="rect">
            <a:avLst/>
          </a:prstGeom>
          <a:solidFill>
            <a:schemeClr val="bg2">
              <a:lumMod val="40000"/>
              <a:lumOff val="60000"/>
            </a:schemeClr>
          </a:solidFill>
          <a:ln w="38100" cmpd="dbl">
            <a:solidFill>
              <a:schemeClr val="bg2">
                <a:lumMod val="50000"/>
              </a:schemeClr>
            </a:solidFill>
          </a:ln>
        </p:spPr>
        <p:txBody>
          <a:bodyPr wrap="square" rtlCol="0">
            <a:spAutoFit/>
          </a:bodyPr>
          <a:lstStyle/>
          <a:p>
            <a:pPr algn="ctr"/>
            <a:r>
              <a:rPr lang="en-US" sz="4400" dirty="0" smtClean="0">
                <a:latin typeface="Arial"/>
                <a:cs typeface="Arial"/>
              </a:rPr>
              <a:t>Low plants in pots become medium or tall plants in pots.</a:t>
            </a:r>
            <a:endParaRPr lang="en-US" sz="4400" dirty="0">
              <a:latin typeface="Arial"/>
              <a:cs typeface="Arial"/>
            </a:endParaRPr>
          </a:p>
        </p:txBody>
      </p:sp>
    </p:spTree>
    <p:extLst>
      <p:ext uri="{BB962C8B-B14F-4D97-AF65-F5344CB8AC3E}">
        <p14:creationId xmlns:p14="http://schemas.microsoft.com/office/powerpoint/2010/main" val="4013185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Combo 1 for Pots &amp; Shady Gardens</a:t>
            </a:r>
            <a:endParaRPr lang="en-US" dirty="0"/>
          </a:p>
        </p:txBody>
      </p:sp>
      <p:sp>
        <p:nvSpPr>
          <p:cNvPr id="3" name="Content Placeholder 2"/>
          <p:cNvSpPr>
            <a:spLocks noGrp="1"/>
          </p:cNvSpPr>
          <p:nvPr>
            <p:ph idx="1"/>
          </p:nvPr>
        </p:nvSpPr>
        <p:spPr>
          <a:xfrm>
            <a:off x="1043492" y="2789879"/>
            <a:ext cx="3276807" cy="3042750"/>
          </a:xfrm>
        </p:spPr>
        <p:txBody>
          <a:bodyPr/>
          <a:lstStyle/>
          <a:p>
            <a:r>
              <a:rPr lang="en-US" dirty="0" smtClean="0"/>
              <a:t>Caladiums</a:t>
            </a:r>
          </a:p>
          <a:p>
            <a:endParaRPr lang="en-US" dirty="0" smtClean="0"/>
          </a:p>
          <a:p>
            <a:r>
              <a:rPr lang="en-US" dirty="0" smtClean="0"/>
              <a:t>Maidenhair Fern</a:t>
            </a:r>
            <a:endParaRPr lang="en-US" dirty="0"/>
          </a:p>
        </p:txBody>
      </p:sp>
      <p:pic>
        <p:nvPicPr>
          <p:cNvPr id="5" name="Picture 4" descr="Po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240" y="2247663"/>
            <a:ext cx="3022017" cy="4070835"/>
          </a:xfrm>
          <a:prstGeom prst="rect">
            <a:avLst/>
          </a:prstGeom>
        </p:spPr>
      </p:pic>
    </p:spTree>
    <p:extLst>
      <p:ext uri="{BB962C8B-B14F-4D97-AF65-F5344CB8AC3E}">
        <p14:creationId xmlns:p14="http://schemas.microsoft.com/office/powerpoint/2010/main" val="35906615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Combo 2 for Pots &amp; Shady Gardens</a:t>
            </a:r>
            <a:endParaRPr lang="en-US" dirty="0"/>
          </a:p>
        </p:txBody>
      </p:sp>
      <p:sp>
        <p:nvSpPr>
          <p:cNvPr id="3" name="Content Placeholder 2"/>
          <p:cNvSpPr>
            <a:spLocks noGrp="1"/>
          </p:cNvSpPr>
          <p:nvPr>
            <p:ph idx="1"/>
          </p:nvPr>
        </p:nvSpPr>
        <p:spPr>
          <a:xfrm>
            <a:off x="1043492" y="2789879"/>
            <a:ext cx="3276807" cy="3042750"/>
          </a:xfrm>
        </p:spPr>
        <p:txBody>
          <a:bodyPr/>
          <a:lstStyle/>
          <a:p>
            <a:r>
              <a:rPr lang="en-US" dirty="0" smtClean="0"/>
              <a:t>Aspidistra</a:t>
            </a:r>
          </a:p>
          <a:p>
            <a:endParaRPr lang="en-US" dirty="0" smtClean="0"/>
          </a:p>
          <a:p>
            <a:r>
              <a:rPr lang="en-US" dirty="0" smtClean="0"/>
              <a:t>Fern</a:t>
            </a:r>
          </a:p>
          <a:p>
            <a:endParaRPr lang="en-US" dirty="0"/>
          </a:p>
          <a:p>
            <a:r>
              <a:rPr lang="en-US" dirty="0" smtClean="0"/>
              <a:t>Variegated Ivy </a:t>
            </a:r>
            <a:endParaRPr lang="en-US" dirty="0"/>
          </a:p>
        </p:txBody>
      </p:sp>
      <p:pic>
        <p:nvPicPr>
          <p:cNvPr id="6" name="Picture 5" descr="Pot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548" y="2170664"/>
            <a:ext cx="3007846" cy="4166885"/>
          </a:xfrm>
          <a:prstGeom prst="rect">
            <a:avLst/>
          </a:prstGeom>
        </p:spPr>
      </p:pic>
    </p:spTree>
    <p:extLst>
      <p:ext uri="{BB962C8B-B14F-4D97-AF65-F5344CB8AC3E}">
        <p14:creationId xmlns:p14="http://schemas.microsoft.com/office/powerpoint/2010/main" val="16446349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Combo 3 for Pots &amp; Shady Gardens</a:t>
            </a:r>
            <a:endParaRPr lang="en-US" dirty="0"/>
          </a:p>
        </p:txBody>
      </p:sp>
      <p:sp>
        <p:nvSpPr>
          <p:cNvPr id="3" name="Content Placeholder 2"/>
          <p:cNvSpPr>
            <a:spLocks noGrp="1"/>
          </p:cNvSpPr>
          <p:nvPr>
            <p:ph idx="1"/>
          </p:nvPr>
        </p:nvSpPr>
        <p:spPr>
          <a:xfrm>
            <a:off x="1043492" y="2789879"/>
            <a:ext cx="3276807" cy="3042750"/>
          </a:xfrm>
        </p:spPr>
        <p:txBody>
          <a:bodyPr/>
          <a:lstStyle/>
          <a:p>
            <a:r>
              <a:rPr lang="en-US" dirty="0" smtClean="0"/>
              <a:t>Elephant Ears </a:t>
            </a:r>
          </a:p>
          <a:p>
            <a:endParaRPr lang="en-US" dirty="0" smtClean="0"/>
          </a:p>
          <a:p>
            <a:r>
              <a:rPr lang="en-US" dirty="0" smtClean="0"/>
              <a:t>Maidenhair Fern</a:t>
            </a:r>
          </a:p>
          <a:p>
            <a:endParaRPr lang="en-US" dirty="0"/>
          </a:p>
          <a:p>
            <a:r>
              <a:rPr lang="en-US" dirty="0" smtClean="0"/>
              <a:t>Caladium</a:t>
            </a:r>
            <a:endParaRPr lang="en-US" dirty="0"/>
          </a:p>
        </p:txBody>
      </p:sp>
      <p:pic>
        <p:nvPicPr>
          <p:cNvPr id="4" name="Picture 3" descr="Pot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195" y="2122614"/>
            <a:ext cx="3302316" cy="4195884"/>
          </a:xfrm>
          <a:prstGeom prst="rect">
            <a:avLst/>
          </a:prstGeom>
        </p:spPr>
      </p:pic>
    </p:spTree>
    <p:extLst>
      <p:ext uri="{BB962C8B-B14F-4D97-AF65-F5344CB8AC3E}">
        <p14:creationId xmlns:p14="http://schemas.microsoft.com/office/powerpoint/2010/main" val="16446349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Combo 4 for Pots &amp; Shady Gardens</a:t>
            </a:r>
            <a:endParaRPr lang="en-US" dirty="0"/>
          </a:p>
        </p:txBody>
      </p:sp>
      <p:sp>
        <p:nvSpPr>
          <p:cNvPr id="3" name="Content Placeholder 2"/>
          <p:cNvSpPr>
            <a:spLocks noGrp="1"/>
          </p:cNvSpPr>
          <p:nvPr>
            <p:ph idx="1"/>
          </p:nvPr>
        </p:nvSpPr>
        <p:spPr>
          <a:xfrm>
            <a:off x="1043492" y="2789879"/>
            <a:ext cx="3276807" cy="3042750"/>
          </a:xfrm>
        </p:spPr>
        <p:txBody>
          <a:bodyPr/>
          <a:lstStyle/>
          <a:p>
            <a:r>
              <a:rPr lang="en-US" dirty="0" smtClean="0"/>
              <a:t>Small shrub</a:t>
            </a:r>
          </a:p>
          <a:p>
            <a:pPr marL="68580" indent="0">
              <a:buNone/>
            </a:pPr>
            <a:endParaRPr lang="en-US" dirty="0"/>
          </a:p>
          <a:p>
            <a:r>
              <a:rPr lang="en-US" dirty="0" smtClean="0"/>
              <a:t>Caladium</a:t>
            </a:r>
            <a:endParaRPr lang="en-US" dirty="0"/>
          </a:p>
        </p:txBody>
      </p:sp>
      <p:pic>
        <p:nvPicPr>
          <p:cNvPr id="5" name="Picture 4" descr="pot6.jpg"/>
          <p:cNvPicPr>
            <a:picLocks noChangeAspect="1"/>
          </p:cNvPicPr>
          <p:nvPr/>
        </p:nvPicPr>
        <p:blipFill rotWithShape="1">
          <a:blip r:embed="rId3">
            <a:extLst>
              <a:ext uri="{28A0092B-C50C-407E-A947-70E740481C1C}">
                <a14:useLocalDpi xmlns:a14="http://schemas.microsoft.com/office/drawing/2010/main" val="0"/>
              </a:ext>
            </a:extLst>
          </a:blip>
          <a:srcRect t="-3301" b="1078"/>
          <a:stretch/>
        </p:blipFill>
        <p:spPr>
          <a:xfrm>
            <a:off x="5618921" y="2031484"/>
            <a:ext cx="2728592" cy="4206240"/>
          </a:xfrm>
          <a:prstGeom prst="rect">
            <a:avLst/>
          </a:prstGeom>
        </p:spPr>
      </p:pic>
    </p:spTree>
    <p:extLst>
      <p:ext uri="{BB962C8B-B14F-4D97-AF65-F5344CB8AC3E}">
        <p14:creationId xmlns:p14="http://schemas.microsoft.com/office/powerpoint/2010/main" val="37707095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Combo 5 for Pots &amp; Shady Gardens</a:t>
            </a:r>
            <a:endParaRPr lang="en-US" dirty="0"/>
          </a:p>
        </p:txBody>
      </p:sp>
      <p:sp>
        <p:nvSpPr>
          <p:cNvPr id="3" name="Content Placeholder 2"/>
          <p:cNvSpPr>
            <a:spLocks noGrp="1"/>
          </p:cNvSpPr>
          <p:nvPr>
            <p:ph idx="1"/>
          </p:nvPr>
        </p:nvSpPr>
        <p:spPr>
          <a:xfrm>
            <a:off x="1043492" y="2789879"/>
            <a:ext cx="3276807" cy="3042750"/>
          </a:xfrm>
        </p:spPr>
        <p:txBody>
          <a:bodyPr/>
          <a:lstStyle/>
          <a:p>
            <a:r>
              <a:rPr lang="en-US" dirty="0" smtClean="0"/>
              <a:t>Elephant Ears</a:t>
            </a:r>
          </a:p>
          <a:p>
            <a:pPr marL="68580" indent="0">
              <a:buNone/>
            </a:pPr>
            <a:endParaRPr lang="en-US" dirty="0"/>
          </a:p>
          <a:p>
            <a:r>
              <a:rPr lang="en-US" dirty="0" smtClean="0"/>
              <a:t>Caladium</a:t>
            </a:r>
            <a:endParaRPr lang="en-US" dirty="0"/>
          </a:p>
        </p:txBody>
      </p:sp>
      <p:pic>
        <p:nvPicPr>
          <p:cNvPr id="4" name="Picture 3" descr="f5c0a7900acefb0ecff5f053326f83b7.jpg"/>
          <p:cNvPicPr>
            <a:picLocks noChangeAspect="1"/>
          </p:cNvPicPr>
          <p:nvPr/>
        </p:nvPicPr>
        <p:blipFill rotWithShape="1">
          <a:blip r:embed="rId3">
            <a:extLst>
              <a:ext uri="{28A0092B-C50C-407E-A947-70E740481C1C}">
                <a14:useLocalDpi xmlns:a14="http://schemas.microsoft.com/office/drawing/2010/main" val="0"/>
              </a:ext>
            </a:extLst>
          </a:blip>
          <a:srcRect t="6331" b="5817"/>
          <a:stretch/>
        </p:blipFill>
        <p:spPr>
          <a:xfrm>
            <a:off x="5779908" y="2170664"/>
            <a:ext cx="2722527" cy="4244974"/>
          </a:xfrm>
          <a:prstGeom prst="rect">
            <a:avLst/>
          </a:prstGeom>
        </p:spPr>
      </p:pic>
    </p:spTree>
    <p:extLst>
      <p:ext uri="{BB962C8B-B14F-4D97-AF65-F5344CB8AC3E}">
        <p14:creationId xmlns:p14="http://schemas.microsoft.com/office/powerpoint/2010/main" val="27331078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3"/>
            <a:ext cx="7024744" cy="3542527"/>
          </a:xfrm>
        </p:spPr>
        <p:txBody>
          <a:bodyPr/>
          <a:lstStyle/>
          <a:p>
            <a:r>
              <a:rPr lang="en-US" dirty="0" smtClean="0"/>
              <a:t>Notice a Trend?</a:t>
            </a:r>
            <a:br>
              <a:rPr lang="en-US" dirty="0" smtClean="0"/>
            </a:br>
            <a:r>
              <a:rPr lang="en-US" dirty="0"/>
              <a:t/>
            </a:r>
            <a:br>
              <a:rPr lang="en-US" dirty="0"/>
            </a:br>
            <a:r>
              <a:rPr lang="en-US" dirty="0" smtClean="0"/>
              <a:t>Foliage, not Flowers!</a:t>
            </a:r>
            <a:endParaRPr lang="en-US" dirty="0"/>
          </a:p>
        </p:txBody>
      </p:sp>
    </p:spTree>
    <p:extLst>
      <p:ext uri="{BB962C8B-B14F-4D97-AF65-F5344CB8AC3E}">
        <p14:creationId xmlns:p14="http://schemas.microsoft.com/office/powerpoint/2010/main" val="40937302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43000"/>
          </a:xfrm>
        </p:spPr>
        <p:txBody>
          <a:bodyPr/>
          <a:lstStyle/>
          <a:p>
            <a:r>
              <a:rPr lang="en-US" dirty="0" smtClean="0"/>
              <a:t>Leaf Color - Houston</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Caladiums</a:t>
            </a:r>
          </a:p>
          <a:p>
            <a:endParaRPr lang="en-US" dirty="0" smtClean="0"/>
          </a:p>
          <a:p>
            <a:r>
              <a:rPr lang="en-US" dirty="0" smtClean="0"/>
              <a:t>Elephant Ears</a:t>
            </a:r>
          </a:p>
          <a:p>
            <a:endParaRPr lang="en-US" dirty="0" smtClean="0"/>
          </a:p>
          <a:p>
            <a:r>
              <a:rPr lang="en-US" dirty="0" smtClean="0"/>
              <a:t>Aspidistra</a:t>
            </a:r>
          </a:p>
          <a:p>
            <a:endParaRPr lang="en-US" dirty="0" smtClean="0"/>
          </a:p>
          <a:p>
            <a:endParaRPr lang="pt-BR" dirty="0"/>
          </a:p>
        </p:txBody>
      </p:sp>
      <p:pic>
        <p:nvPicPr>
          <p:cNvPr id="4" name="Picture 3" descr="SGC Caladi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282" y="2170664"/>
            <a:ext cx="1893288" cy="2269260"/>
          </a:xfrm>
          <a:prstGeom prst="rect">
            <a:avLst/>
          </a:prstGeom>
        </p:spPr>
      </p:pic>
      <p:sp>
        <p:nvSpPr>
          <p:cNvPr id="5" name="TextBox 4"/>
          <p:cNvSpPr txBox="1"/>
          <p:nvPr/>
        </p:nvSpPr>
        <p:spPr>
          <a:xfrm>
            <a:off x="6133088" y="4522947"/>
            <a:ext cx="2160150" cy="307777"/>
          </a:xfrm>
          <a:prstGeom prst="rect">
            <a:avLst/>
          </a:prstGeom>
          <a:noFill/>
        </p:spPr>
        <p:txBody>
          <a:bodyPr wrap="square" rtlCol="0">
            <a:spAutoFit/>
          </a:bodyPr>
          <a:lstStyle/>
          <a:p>
            <a:r>
              <a:rPr lang="en-US" sz="1400" i="1" dirty="0"/>
              <a:t>Caladium 'Thai Beauty'</a:t>
            </a:r>
          </a:p>
        </p:txBody>
      </p:sp>
      <p:pic>
        <p:nvPicPr>
          <p:cNvPr id="6" name="Picture 5" descr="Api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5583" y="2551057"/>
            <a:ext cx="2026389" cy="3039584"/>
          </a:xfrm>
          <a:prstGeom prst="rect">
            <a:avLst/>
          </a:prstGeom>
        </p:spPr>
      </p:pic>
      <p:sp>
        <p:nvSpPr>
          <p:cNvPr id="7" name="TextBox 6"/>
          <p:cNvSpPr txBox="1"/>
          <p:nvPr/>
        </p:nvSpPr>
        <p:spPr>
          <a:xfrm>
            <a:off x="3965583" y="5832629"/>
            <a:ext cx="2130699" cy="307777"/>
          </a:xfrm>
          <a:prstGeom prst="rect">
            <a:avLst/>
          </a:prstGeom>
          <a:noFill/>
        </p:spPr>
        <p:txBody>
          <a:bodyPr wrap="none" rtlCol="0">
            <a:spAutoFit/>
          </a:bodyPr>
          <a:lstStyle/>
          <a:p>
            <a:r>
              <a:rPr lang="en-US" sz="1400" i="1" dirty="0" smtClean="0"/>
              <a:t>Aspidistra ‘Snow Cap’</a:t>
            </a:r>
            <a:endParaRPr lang="en-US" sz="1400" i="1" dirty="0"/>
          </a:p>
        </p:txBody>
      </p:sp>
    </p:spTree>
    <p:extLst>
      <p:ext uri="{BB962C8B-B14F-4D97-AF65-F5344CB8AC3E}">
        <p14:creationId xmlns:p14="http://schemas.microsoft.com/office/powerpoint/2010/main" val="2517865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81600"/>
            <a:ext cx="7024744" cy="1052990"/>
          </a:xfrm>
        </p:spPr>
        <p:txBody>
          <a:bodyPr/>
          <a:lstStyle/>
          <a:p>
            <a:r>
              <a:rPr lang="en-US" dirty="0" smtClean="0"/>
              <a:t>Leaf Color - Houston</a:t>
            </a:r>
            <a:endParaRPr lang="en-US" dirty="0"/>
          </a:p>
        </p:txBody>
      </p:sp>
      <p:sp>
        <p:nvSpPr>
          <p:cNvPr id="3" name="Content Placeholder 2"/>
          <p:cNvSpPr>
            <a:spLocks noGrp="1"/>
          </p:cNvSpPr>
          <p:nvPr>
            <p:ph idx="1"/>
          </p:nvPr>
        </p:nvSpPr>
        <p:spPr>
          <a:xfrm>
            <a:off x="1043492" y="1834590"/>
            <a:ext cx="6777317" cy="3998040"/>
          </a:xfrm>
        </p:spPr>
        <p:txBody>
          <a:bodyPr>
            <a:normAutofit/>
          </a:bodyPr>
          <a:lstStyle/>
          <a:p>
            <a:r>
              <a:rPr lang="en-US" dirty="0" smtClean="0"/>
              <a:t>Ferns</a:t>
            </a:r>
          </a:p>
          <a:p>
            <a:pPr lvl="1"/>
            <a:r>
              <a:rPr lang="en-US" dirty="0" smtClean="0"/>
              <a:t>And fakes</a:t>
            </a:r>
          </a:p>
          <a:p>
            <a:r>
              <a:rPr lang="en-US" dirty="0" smtClean="0"/>
              <a:t>Coleus</a:t>
            </a:r>
          </a:p>
          <a:p>
            <a:pPr lvl="1"/>
            <a:r>
              <a:rPr lang="en-US" dirty="0" smtClean="0"/>
              <a:t>Standard</a:t>
            </a:r>
          </a:p>
          <a:p>
            <a:pPr lvl="1"/>
            <a:r>
              <a:rPr lang="en-US" dirty="0" smtClean="0"/>
              <a:t>Under the Sea</a:t>
            </a:r>
          </a:p>
        </p:txBody>
      </p:sp>
      <p:sp>
        <p:nvSpPr>
          <p:cNvPr id="5" name="TextBox 4"/>
          <p:cNvSpPr txBox="1"/>
          <p:nvPr/>
        </p:nvSpPr>
        <p:spPr>
          <a:xfrm>
            <a:off x="1048684" y="6086345"/>
            <a:ext cx="1738507" cy="307777"/>
          </a:xfrm>
          <a:prstGeom prst="rect">
            <a:avLst/>
          </a:prstGeom>
          <a:noFill/>
        </p:spPr>
        <p:txBody>
          <a:bodyPr wrap="square" rtlCol="0">
            <a:spAutoFit/>
          </a:bodyPr>
          <a:lstStyle/>
          <a:p>
            <a:r>
              <a:rPr lang="en-US" sz="1400" i="1" dirty="0" smtClean="0"/>
              <a:t>Coleus ’Bone Fish'</a:t>
            </a:r>
            <a:endParaRPr lang="en-US" sz="1400" i="1" dirty="0"/>
          </a:p>
        </p:txBody>
      </p:sp>
      <p:pic>
        <p:nvPicPr>
          <p:cNvPr id="6" name="Picture 5" descr="22430ec37077711d8b215a1b199ec6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618" y="3952986"/>
            <a:ext cx="1441168" cy="2166863"/>
          </a:xfrm>
          <a:prstGeom prst="rect">
            <a:avLst/>
          </a:prstGeom>
        </p:spPr>
      </p:pic>
      <p:pic>
        <p:nvPicPr>
          <p:cNvPr id="7" name="Picture 6" descr="AS fer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341" y="2007831"/>
            <a:ext cx="2059068" cy="2195732"/>
          </a:xfrm>
          <a:prstGeom prst="rect">
            <a:avLst/>
          </a:prstGeom>
        </p:spPr>
      </p:pic>
      <p:pic>
        <p:nvPicPr>
          <p:cNvPr id="4" name="Picture 3" descr="coleu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7120" y="4607788"/>
            <a:ext cx="2788983" cy="1478557"/>
          </a:xfrm>
          <a:prstGeom prst="rect">
            <a:avLst/>
          </a:prstGeom>
        </p:spPr>
      </p:pic>
      <p:pic>
        <p:nvPicPr>
          <p:cNvPr id="8" name="Picture 7" descr="fb798faf58bb609f029796c117a9946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5309" y="2083820"/>
            <a:ext cx="1744991" cy="2736049"/>
          </a:xfrm>
          <a:prstGeom prst="rect">
            <a:avLst/>
          </a:prstGeom>
        </p:spPr>
      </p:pic>
      <p:sp>
        <p:nvSpPr>
          <p:cNvPr id="9" name="TextBox 8"/>
          <p:cNvSpPr txBox="1"/>
          <p:nvPr/>
        </p:nvSpPr>
        <p:spPr>
          <a:xfrm>
            <a:off x="6219928" y="5240033"/>
            <a:ext cx="2171005" cy="523220"/>
          </a:xfrm>
          <a:prstGeom prst="rect">
            <a:avLst/>
          </a:prstGeom>
          <a:noFill/>
        </p:spPr>
        <p:txBody>
          <a:bodyPr wrap="square" rtlCol="0">
            <a:spAutoFit/>
          </a:bodyPr>
          <a:lstStyle/>
          <a:p>
            <a:r>
              <a:rPr lang="en-US" sz="1400" i="1" dirty="0" smtClean="0"/>
              <a:t>Japanese Painted Fern ’Silver Falls'</a:t>
            </a:r>
            <a:endParaRPr lang="en-US" sz="1400" i="1" dirty="0"/>
          </a:p>
        </p:txBody>
      </p:sp>
    </p:spTree>
    <p:extLst>
      <p:ext uri="{BB962C8B-B14F-4D97-AF65-F5344CB8AC3E}">
        <p14:creationId xmlns:p14="http://schemas.microsoft.com/office/powerpoint/2010/main" val="2348922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idx="1"/>
          </p:nvPr>
        </p:nvSpPr>
        <p:spPr/>
        <p:txBody>
          <a:bodyPr/>
          <a:lstStyle/>
          <a:p>
            <a:r>
              <a:rPr lang="en-US" dirty="0" err="1" smtClean="0"/>
              <a:t>Heuchera</a:t>
            </a:r>
            <a:endParaRPr lang="en-US" dirty="0" smtClean="0"/>
          </a:p>
          <a:p>
            <a:endParaRPr lang="en-US" dirty="0"/>
          </a:p>
          <a:p>
            <a:r>
              <a:rPr lang="en-US" dirty="0" err="1"/>
              <a:t>Ajuga</a:t>
            </a:r>
            <a:endParaRPr lang="en-US" dirty="0"/>
          </a:p>
          <a:p>
            <a:endParaRPr lang="en-US" dirty="0"/>
          </a:p>
        </p:txBody>
      </p:sp>
      <p:pic>
        <p:nvPicPr>
          <p:cNvPr id="4" name="Picture 3" descr="SGC 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895" y="1091603"/>
            <a:ext cx="2142339" cy="2853902"/>
          </a:xfrm>
          <a:prstGeom prst="rect">
            <a:avLst/>
          </a:prstGeom>
        </p:spPr>
      </p:pic>
      <p:sp>
        <p:nvSpPr>
          <p:cNvPr id="5" name="TextBox 4"/>
          <p:cNvSpPr txBox="1"/>
          <p:nvPr/>
        </p:nvSpPr>
        <p:spPr>
          <a:xfrm>
            <a:off x="5925895" y="4068923"/>
            <a:ext cx="2407480" cy="307777"/>
          </a:xfrm>
          <a:prstGeom prst="rect">
            <a:avLst/>
          </a:prstGeom>
          <a:noFill/>
        </p:spPr>
        <p:txBody>
          <a:bodyPr wrap="none" rtlCol="0">
            <a:spAutoFit/>
          </a:bodyPr>
          <a:lstStyle/>
          <a:p>
            <a:r>
              <a:rPr lang="en-US" sz="1400" dirty="0" err="1"/>
              <a:t>Heuchera</a:t>
            </a:r>
            <a:r>
              <a:rPr lang="en-US" sz="1400" dirty="0"/>
              <a:t> </a:t>
            </a:r>
            <a:r>
              <a:rPr lang="en-US" sz="1400" dirty="0" smtClean="0"/>
              <a:t>‘Stainless Steel’</a:t>
            </a:r>
            <a:endParaRPr lang="en-US" sz="1400" dirty="0"/>
          </a:p>
        </p:txBody>
      </p:sp>
      <p:pic>
        <p:nvPicPr>
          <p:cNvPr id="6" name="Picture 5" descr="SGC Ajug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084" y="2701840"/>
            <a:ext cx="2344091" cy="2821591"/>
          </a:xfrm>
          <a:prstGeom prst="rect">
            <a:avLst/>
          </a:prstGeom>
        </p:spPr>
      </p:pic>
      <p:sp>
        <p:nvSpPr>
          <p:cNvPr id="7" name="TextBox 6"/>
          <p:cNvSpPr txBox="1"/>
          <p:nvPr/>
        </p:nvSpPr>
        <p:spPr>
          <a:xfrm>
            <a:off x="3334803" y="5580600"/>
            <a:ext cx="2216372" cy="307777"/>
          </a:xfrm>
          <a:prstGeom prst="rect">
            <a:avLst/>
          </a:prstGeom>
          <a:noFill/>
        </p:spPr>
        <p:txBody>
          <a:bodyPr wrap="none" rtlCol="0">
            <a:spAutoFit/>
          </a:bodyPr>
          <a:lstStyle/>
          <a:p>
            <a:r>
              <a:rPr lang="en-US" sz="1400" dirty="0" err="1" smtClean="0"/>
              <a:t>Ajuga</a:t>
            </a:r>
            <a:r>
              <a:rPr lang="en-US" sz="1400" dirty="0" smtClean="0"/>
              <a:t> ‘Burgundy Glow’</a:t>
            </a:r>
            <a:endParaRPr lang="en-US" sz="1400" dirty="0"/>
          </a:p>
        </p:txBody>
      </p:sp>
    </p:spTree>
    <p:extLst>
      <p:ext uri="{BB962C8B-B14F-4D97-AF65-F5344CB8AC3E}">
        <p14:creationId xmlns:p14="http://schemas.microsoft.com/office/powerpoint/2010/main" val="1165806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358298" cy="1143000"/>
          </a:xfrm>
        </p:spPr>
        <p:txBody>
          <a:bodyPr/>
          <a:lstStyle/>
          <a:p>
            <a:r>
              <a:rPr lang="en-US" sz="4800" dirty="0" smtClean="0"/>
              <a:t>General Landscaping Tips</a:t>
            </a:r>
            <a:endParaRPr lang="en-US" sz="4800" dirty="0"/>
          </a:p>
        </p:txBody>
      </p:sp>
      <p:sp>
        <p:nvSpPr>
          <p:cNvPr id="3" name="Content Placeholder 2"/>
          <p:cNvSpPr>
            <a:spLocks noGrp="1"/>
          </p:cNvSpPr>
          <p:nvPr>
            <p:ph idx="1"/>
          </p:nvPr>
        </p:nvSpPr>
        <p:spPr/>
        <p:txBody>
          <a:bodyPr/>
          <a:lstStyle/>
          <a:p>
            <a:r>
              <a:rPr lang="en-US" dirty="0" smtClean="0"/>
              <a:t>Use color and textures for impact and interest</a:t>
            </a:r>
          </a:p>
          <a:p>
            <a:r>
              <a:rPr lang="en-US" dirty="0"/>
              <a:t>Clump plantings</a:t>
            </a:r>
          </a:p>
          <a:p>
            <a:r>
              <a:rPr lang="en-US" dirty="0"/>
              <a:t>Complement, Contrast, and Highlight</a:t>
            </a:r>
          </a:p>
          <a:p>
            <a:endParaRPr lang="en-US" dirty="0" smtClean="0"/>
          </a:p>
          <a:p>
            <a:r>
              <a:rPr lang="en-US" dirty="0" smtClean="0"/>
              <a:t>Plan spacing for plants to mature</a:t>
            </a:r>
          </a:p>
          <a:p>
            <a:r>
              <a:rPr lang="en-US" dirty="0" smtClean="0"/>
              <a:t>Group plants by light and water requirements</a:t>
            </a:r>
            <a:endParaRPr lang="en-US" dirty="0"/>
          </a:p>
        </p:txBody>
      </p:sp>
    </p:spTree>
    <p:extLst>
      <p:ext uri="{BB962C8B-B14F-4D97-AF65-F5344CB8AC3E}">
        <p14:creationId xmlns:p14="http://schemas.microsoft.com/office/powerpoint/2010/main" val="38948300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2972144" cy="843308"/>
          </a:xfrm>
        </p:spPr>
        <p:txBody>
          <a:bodyPr/>
          <a:lstStyle/>
          <a:p>
            <a:r>
              <a:rPr lang="en-US" dirty="0" smtClean="0"/>
              <a:t>More!</a:t>
            </a:r>
            <a:endParaRPr lang="en-US" dirty="0"/>
          </a:p>
        </p:txBody>
      </p:sp>
      <p:sp>
        <p:nvSpPr>
          <p:cNvPr id="3" name="Content Placeholder 2"/>
          <p:cNvSpPr>
            <a:spLocks noGrp="1"/>
          </p:cNvSpPr>
          <p:nvPr>
            <p:ph idx="1"/>
          </p:nvPr>
        </p:nvSpPr>
        <p:spPr/>
        <p:txBody>
          <a:bodyPr>
            <a:normAutofit fontScale="92500" lnSpcReduction="20000"/>
          </a:bodyPr>
          <a:lstStyle/>
          <a:p>
            <a:r>
              <a:rPr lang="en-US" dirty="0"/>
              <a:t>Persian Shield</a:t>
            </a:r>
          </a:p>
          <a:p>
            <a:r>
              <a:rPr lang="en-US" dirty="0" smtClean="0"/>
              <a:t>Aluminum plant</a:t>
            </a:r>
          </a:p>
          <a:p>
            <a:r>
              <a:rPr lang="en-US" dirty="0" smtClean="0"/>
              <a:t>Sweet </a:t>
            </a:r>
            <a:r>
              <a:rPr lang="en-US" dirty="0"/>
              <a:t>Potato </a:t>
            </a:r>
            <a:r>
              <a:rPr lang="en-US" dirty="0" smtClean="0"/>
              <a:t>Vine</a:t>
            </a:r>
          </a:p>
          <a:p>
            <a:pPr lvl="1"/>
            <a:r>
              <a:rPr lang="en-US" dirty="0" smtClean="0"/>
              <a:t>Lime Green &amp; Purple</a:t>
            </a:r>
            <a:endParaRPr lang="en-US" dirty="0"/>
          </a:p>
          <a:p>
            <a:r>
              <a:rPr lang="en-US" dirty="0" smtClean="0"/>
              <a:t>Spider Plant</a:t>
            </a:r>
          </a:p>
          <a:p>
            <a:r>
              <a:rPr lang="en-US" dirty="0" smtClean="0"/>
              <a:t>Wandering </a:t>
            </a:r>
            <a:r>
              <a:rPr lang="en-US" dirty="0"/>
              <a:t>Jew</a:t>
            </a:r>
          </a:p>
          <a:p>
            <a:r>
              <a:rPr lang="en-US" dirty="0" err="1" smtClean="0"/>
              <a:t>Hostas</a:t>
            </a:r>
            <a:endParaRPr lang="en-US" dirty="0" smtClean="0"/>
          </a:p>
          <a:p>
            <a:r>
              <a:rPr lang="en-US" dirty="0" err="1" smtClean="0"/>
              <a:t>Dichrondra</a:t>
            </a:r>
            <a:endParaRPr lang="en-US" dirty="0" smtClean="0"/>
          </a:p>
          <a:p>
            <a:r>
              <a:rPr lang="en-US" dirty="0" err="1"/>
              <a:t>Pulmonaria</a:t>
            </a:r>
            <a:endParaRPr lang="en-US" dirty="0"/>
          </a:p>
          <a:p>
            <a:r>
              <a:rPr lang="en-US" dirty="0" smtClean="0"/>
              <a:t>Plus many more!</a:t>
            </a:r>
          </a:p>
          <a:p>
            <a:endParaRPr lang="en-US" dirty="0"/>
          </a:p>
        </p:txBody>
      </p:sp>
      <p:sp>
        <p:nvSpPr>
          <p:cNvPr id="5" name="TextBox 4"/>
          <p:cNvSpPr txBox="1"/>
          <p:nvPr/>
        </p:nvSpPr>
        <p:spPr>
          <a:xfrm>
            <a:off x="4181712" y="1563195"/>
            <a:ext cx="1359542" cy="307777"/>
          </a:xfrm>
          <a:prstGeom prst="rect">
            <a:avLst/>
          </a:prstGeom>
          <a:noFill/>
        </p:spPr>
        <p:txBody>
          <a:bodyPr wrap="none" rtlCol="0">
            <a:spAutoFit/>
          </a:bodyPr>
          <a:lstStyle/>
          <a:p>
            <a:r>
              <a:rPr lang="en-US" sz="1400" dirty="0" smtClean="0"/>
              <a:t>Persian Shield</a:t>
            </a:r>
            <a:endParaRPr lang="en-US" sz="1400" dirty="0"/>
          </a:p>
        </p:txBody>
      </p:sp>
      <p:pic>
        <p:nvPicPr>
          <p:cNvPr id="6" name="Picture 5" descr="SGC Shei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231" y="615153"/>
            <a:ext cx="2782637" cy="2782637"/>
          </a:xfrm>
          <a:prstGeom prst="rect">
            <a:avLst/>
          </a:prstGeom>
        </p:spPr>
      </p:pic>
      <p:pic>
        <p:nvPicPr>
          <p:cNvPr id="4" name="Picture 3" descr="eea0d43009f060e4d2f2cf5af6348ab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5634" y="4096367"/>
            <a:ext cx="2916665" cy="2232424"/>
          </a:xfrm>
          <a:prstGeom prst="rect">
            <a:avLst/>
          </a:prstGeom>
        </p:spPr>
      </p:pic>
      <p:sp>
        <p:nvSpPr>
          <p:cNvPr id="7" name="TextBox 6"/>
          <p:cNvSpPr txBox="1"/>
          <p:nvPr/>
        </p:nvSpPr>
        <p:spPr>
          <a:xfrm>
            <a:off x="7018834" y="4787724"/>
            <a:ext cx="1603950" cy="523220"/>
          </a:xfrm>
          <a:prstGeom prst="rect">
            <a:avLst/>
          </a:prstGeom>
          <a:noFill/>
        </p:spPr>
        <p:txBody>
          <a:bodyPr wrap="none" rtlCol="0">
            <a:spAutoFit/>
          </a:bodyPr>
          <a:lstStyle/>
          <a:p>
            <a:r>
              <a:rPr lang="en-US" sz="1400" dirty="0" err="1" smtClean="0"/>
              <a:t>Pulmonaria</a:t>
            </a:r>
            <a:endParaRPr lang="en-US" sz="1400" dirty="0" smtClean="0"/>
          </a:p>
          <a:p>
            <a:r>
              <a:rPr lang="en-US" sz="1400" dirty="0" smtClean="0"/>
              <a:t>‘Silver Shimmers’</a:t>
            </a:r>
            <a:endParaRPr lang="en-US" sz="1400" dirty="0"/>
          </a:p>
        </p:txBody>
      </p:sp>
    </p:spTree>
    <p:extLst>
      <p:ext uri="{BB962C8B-B14F-4D97-AF65-F5344CB8AC3E}">
        <p14:creationId xmlns:p14="http://schemas.microsoft.com/office/powerpoint/2010/main" val="35033180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89" y="1027664"/>
            <a:ext cx="7390269" cy="1143000"/>
          </a:xfrm>
        </p:spPr>
        <p:txBody>
          <a:bodyPr/>
          <a:lstStyle/>
          <a:p>
            <a:r>
              <a:rPr lang="en-US" dirty="0" smtClean="0"/>
              <a:t>One very nice feature:</a:t>
            </a:r>
            <a:endParaRPr lang="en-US" dirty="0"/>
          </a:p>
        </p:txBody>
      </p:sp>
      <p:pic>
        <p:nvPicPr>
          <p:cNvPr id="4" name="Content Placeholder 3" descr="Propagation.jpg"/>
          <p:cNvPicPr>
            <a:picLocks noGrp="1" noChangeAspect="1"/>
          </p:cNvPicPr>
          <p:nvPr>
            <p:ph idx="1"/>
          </p:nvPr>
        </p:nvPicPr>
        <p:blipFill>
          <a:blip r:embed="rId3">
            <a:extLst>
              <a:ext uri="{28A0092B-C50C-407E-A947-70E740481C1C}">
                <a14:useLocalDpi xmlns:a14="http://schemas.microsoft.com/office/drawing/2010/main" val="0"/>
              </a:ext>
            </a:extLst>
          </a:blip>
          <a:srcRect t="20389" b="20389"/>
          <a:stretch>
            <a:fillRect/>
          </a:stretch>
        </p:blipFill>
        <p:spPr>
          <a:xfrm>
            <a:off x="2010714" y="3604609"/>
            <a:ext cx="4485783" cy="2322528"/>
          </a:xfrm>
        </p:spPr>
      </p:pic>
      <p:sp>
        <p:nvSpPr>
          <p:cNvPr id="5" name="TextBox 4"/>
          <p:cNvSpPr txBox="1"/>
          <p:nvPr/>
        </p:nvSpPr>
        <p:spPr>
          <a:xfrm>
            <a:off x="1043490" y="2602775"/>
            <a:ext cx="6839783" cy="523220"/>
          </a:xfrm>
          <a:prstGeom prst="rect">
            <a:avLst/>
          </a:prstGeom>
          <a:noFill/>
        </p:spPr>
        <p:txBody>
          <a:bodyPr wrap="none" rtlCol="0">
            <a:spAutoFit/>
          </a:bodyPr>
          <a:lstStyle/>
          <a:p>
            <a:r>
              <a:rPr lang="en-US" sz="2800" b="1" dirty="0" smtClean="0"/>
              <a:t>Many of these are easy to propagate!</a:t>
            </a:r>
            <a:endParaRPr lang="en-US" sz="2800" b="1" dirty="0"/>
          </a:p>
        </p:txBody>
      </p:sp>
    </p:spTree>
    <p:extLst>
      <p:ext uri="{BB962C8B-B14F-4D97-AF65-F5344CB8AC3E}">
        <p14:creationId xmlns:p14="http://schemas.microsoft.com/office/powerpoint/2010/main" val="16489037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50" y="782163"/>
            <a:ext cx="7024744" cy="893770"/>
          </a:xfrm>
        </p:spPr>
        <p:txBody>
          <a:bodyPr/>
          <a:lstStyle/>
          <a:p>
            <a:r>
              <a:rPr lang="en-US" dirty="0" smtClean="0"/>
              <a:t>Begonias I</a:t>
            </a:r>
            <a:endParaRPr lang="en-US" dirty="0"/>
          </a:p>
        </p:txBody>
      </p:sp>
      <p:sp>
        <p:nvSpPr>
          <p:cNvPr id="3" name="Content Placeholder 2"/>
          <p:cNvSpPr>
            <a:spLocks noGrp="1"/>
          </p:cNvSpPr>
          <p:nvPr>
            <p:ph idx="1"/>
          </p:nvPr>
        </p:nvSpPr>
        <p:spPr>
          <a:xfrm>
            <a:off x="1043492" y="1888868"/>
            <a:ext cx="4011347" cy="3943762"/>
          </a:xfrm>
        </p:spPr>
        <p:txBody>
          <a:bodyPr>
            <a:normAutofit/>
          </a:bodyPr>
          <a:lstStyle/>
          <a:p>
            <a:r>
              <a:rPr lang="en-US" dirty="0" smtClean="0"/>
              <a:t>Not just Wax Begonias!</a:t>
            </a:r>
          </a:p>
          <a:p>
            <a:r>
              <a:rPr lang="en-US" dirty="0" smtClean="0"/>
              <a:t>Flowers</a:t>
            </a:r>
          </a:p>
          <a:p>
            <a:pPr lvl="1"/>
            <a:r>
              <a:rPr lang="en-US" dirty="0" smtClean="0"/>
              <a:t>Usually Red – white range</a:t>
            </a:r>
          </a:p>
          <a:p>
            <a:pPr lvl="1"/>
            <a:r>
              <a:rPr lang="en-US" dirty="0" smtClean="0"/>
              <a:t>Except tuberous which won’t grow here</a:t>
            </a:r>
          </a:p>
          <a:p>
            <a:r>
              <a:rPr lang="en-US" dirty="0" smtClean="0"/>
              <a:t>Blooming season</a:t>
            </a:r>
          </a:p>
          <a:p>
            <a:pPr lvl="1"/>
            <a:r>
              <a:rPr lang="en-US" dirty="0" smtClean="0"/>
              <a:t>Short for some</a:t>
            </a:r>
          </a:p>
          <a:p>
            <a:pPr lvl="1"/>
            <a:r>
              <a:rPr lang="en-US" dirty="0" smtClean="0"/>
              <a:t>Whole season for others</a:t>
            </a:r>
          </a:p>
          <a:p>
            <a:endParaRPr lang="en-US" dirty="0"/>
          </a:p>
        </p:txBody>
      </p:sp>
      <p:pic>
        <p:nvPicPr>
          <p:cNvPr id="4" name="Picture 3" descr="Begonia.jpg"/>
          <p:cNvPicPr>
            <a:picLocks noChangeAspect="1"/>
          </p:cNvPicPr>
          <p:nvPr/>
        </p:nvPicPr>
        <p:blipFill rotWithShape="1">
          <a:blip r:embed="rId3">
            <a:extLst>
              <a:ext uri="{28A0092B-C50C-407E-A947-70E740481C1C}">
                <a14:useLocalDpi xmlns:a14="http://schemas.microsoft.com/office/drawing/2010/main" val="0"/>
              </a:ext>
            </a:extLst>
          </a:blip>
          <a:srcRect t="13772" b="13573"/>
          <a:stretch/>
        </p:blipFill>
        <p:spPr>
          <a:xfrm>
            <a:off x="5470931" y="782163"/>
            <a:ext cx="2701117" cy="2943757"/>
          </a:xfrm>
          <a:prstGeom prst="rect">
            <a:avLst/>
          </a:prstGeom>
        </p:spPr>
      </p:pic>
    </p:spTree>
    <p:extLst>
      <p:ext uri="{BB962C8B-B14F-4D97-AF65-F5344CB8AC3E}">
        <p14:creationId xmlns:p14="http://schemas.microsoft.com/office/powerpoint/2010/main" val="38041633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Begonias II</a:t>
            </a:r>
            <a:endParaRPr lang="en-US" dirty="0"/>
          </a:p>
        </p:txBody>
      </p:sp>
      <p:sp>
        <p:nvSpPr>
          <p:cNvPr id="3" name="Content Placeholder 2"/>
          <p:cNvSpPr>
            <a:spLocks noGrp="1"/>
          </p:cNvSpPr>
          <p:nvPr>
            <p:ph idx="1"/>
          </p:nvPr>
        </p:nvSpPr>
        <p:spPr>
          <a:xfrm>
            <a:off x="1043492" y="2323652"/>
            <a:ext cx="4011347" cy="3508977"/>
          </a:xfrm>
        </p:spPr>
        <p:txBody>
          <a:bodyPr>
            <a:normAutofit/>
          </a:bodyPr>
          <a:lstStyle/>
          <a:p>
            <a:endParaRPr lang="en-US" dirty="0" smtClean="0"/>
          </a:p>
          <a:p>
            <a:r>
              <a:rPr lang="en-US" dirty="0" smtClean="0"/>
              <a:t>Some hardy</a:t>
            </a:r>
          </a:p>
          <a:p>
            <a:pPr lvl="1"/>
            <a:r>
              <a:rPr lang="en-US" dirty="0" smtClean="0"/>
              <a:t>May be in ground</a:t>
            </a:r>
          </a:p>
          <a:p>
            <a:pPr lvl="1"/>
            <a:endParaRPr lang="en-US" dirty="0" smtClean="0"/>
          </a:p>
          <a:p>
            <a:r>
              <a:rPr lang="en-US" dirty="0" smtClean="0"/>
              <a:t>Some not hardy</a:t>
            </a:r>
          </a:p>
          <a:p>
            <a:pPr lvl="1"/>
            <a:r>
              <a:rPr lang="en-US" dirty="0" smtClean="0"/>
              <a:t>House Plants</a:t>
            </a:r>
          </a:p>
          <a:p>
            <a:endParaRPr lang="en-US" dirty="0"/>
          </a:p>
        </p:txBody>
      </p:sp>
      <p:pic>
        <p:nvPicPr>
          <p:cNvPr id="5" name="Content Placeholder 7" descr="daylight 3.jpg"/>
          <p:cNvPicPr>
            <a:picLocks noChangeAspect="1"/>
          </p:cNvPicPr>
          <p:nvPr/>
        </p:nvPicPr>
        <p:blipFill rotWithShape="1">
          <a:blip r:embed="rId3">
            <a:extLst>
              <a:ext uri="{28A0092B-C50C-407E-A947-70E740481C1C}">
                <a14:useLocalDpi xmlns:a14="http://schemas.microsoft.com/office/drawing/2010/main" val="0"/>
              </a:ext>
            </a:extLst>
          </a:blip>
          <a:srcRect l="12828" t="1277" r="24172" b="1277"/>
          <a:stretch/>
        </p:blipFill>
        <p:spPr>
          <a:xfrm>
            <a:off x="4283894" y="2492947"/>
            <a:ext cx="4032504" cy="3508977"/>
          </a:xfrm>
          <a:prstGeom prst="rect">
            <a:avLst/>
          </a:prstGeom>
        </p:spPr>
      </p:pic>
    </p:spTree>
    <p:extLst>
      <p:ext uri="{BB962C8B-B14F-4D97-AF65-F5344CB8AC3E}">
        <p14:creationId xmlns:p14="http://schemas.microsoft.com/office/powerpoint/2010/main" val="17453898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013181"/>
          </a:xfrm>
        </p:spPr>
        <p:txBody>
          <a:bodyPr/>
          <a:lstStyle/>
          <a:p>
            <a:r>
              <a:rPr lang="en-US" dirty="0" smtClean="0"/>
              <a:t>Begonias III</a:t>
            </a:r>
            <a:endParaRPr lang="en-US" dirty="0"/>
          </a:p>
        </p:txBody>
      </p:sp>
      <p:sp>
        <p:nvSpPr>
          <p:cNvPr id="3" name="Content Placeholder 2"/>
          <p:cNvSpPr>
            <a:spLocks noGrp="1"/>
          </p:cNvSpPr>
          <p:nvPr>
            <p:ph idx="1"/>
          </p:nvPr>
        </p:nvSpPr>
        <p:spPr>
          <a:xfrm>
            <a:off x="1043492" y="2040846"/>
            <a:ext cx="4011347" cy="3791784"/>
          </a:xfrm>
        </p:spPr>
        <p:txBody>
          <a:bodyPr>
            <a:normAutofit/>
          </a:bodyPr>
          <a:lstStyle/>
          <a:p>
            <a:endParaRPr lang="en-US" dirty="0" smtClean="0"/>
          </a:p>
          <a:p>
            <a:r>
              <a:rPr lang="en-US" dirty="0" smtClean="0"/>
              <a:t>Leaf Color and Design</a:t>
            </a:r>
          </a:p>
          <a:p>
            <a:pPr lvl="1"/>
            <a:endParaRPr lang="en-US" dirty="0" smtClean="0"/>
          </a:p>
          <a:p>
            <a:endParaRPr lang="en-US" dirty="0"/>
          </a:p>
        </p:txBody>
      </p:sp>
      <p:pic>
        <p:nvPicPr>
          <p:cNvPr id="5" name="Picture 4" descr="IMG_68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069" y="3258779"/>
            <a:ext cx="3644654" cy="2733490"/>
          </a:xfrm>
          <a:prstGeom prst="rect">
            <a:avLst/>
          </a:prstGeom>
        </p:spPr>
      </p:pic>
      <p:pic>
        <p:nvPicPr>
          <p:cNvPr id="7" name="Picture 6" descr="IMG_6822.JPG"/>
          <p:cNvPicPr>
            <a:picLocks noChangeAspect="1"/>
          </p:cNvPicPr>
          <p:nvPr/>
        </p:nvPicPr>
        <p:blipFill rotWithShape="1">
          <a:blip r:embed="rId4">
            <a:extLst>
              <a:ext uri="{28A0092B-C50C-407E-A947-70E740481C1C}">
                <a14:useLocalDpi xmlns:a14="http://schemas.microsoft.com/office/drawing/2010/main" val="0"/>
              </a:ext>
            </a:extLst>
          </a:blip>
          <a:srcRect l="32787" t="12782" r="29685" b="50000"/>
          <a:stretch/>
        </p:blipFill>
        <p:spPr>
          <a:xfrm>
            <a:off x="2214426" y="3723457"/>
            <a:ext cx="3050261" cy="2268812"/>
          </a:xfrm>
          <a:prstGeom prst="rect">
            <a:avLst/>
          </a:prstGeom>
        </p:spPr>
      </p:pic>
      <p:pic>
        <p:nvPicPr>
          <p:cNvPr id="6" name="Picture 5" descr="IMG_6814.JPG"/>
          <p:cNvPicPr>
            <a:picLocks noChangeAspect="1"/>
          </p:cNvPicPr>
          <p:nvPr/>
        </p:nvPicPr>
        <p:blipFill rotWithShape="1">
          <a:blip r:embed="rId5">
            <a:extLst>
              <a:ext uri="{28A0092B-C50C-407E-A947-70E740481C1C}">
                <a14:useLocalDpi xmlns:a14="http://schemas.microsoft.com/office/drawing/2010/main" val="0"/>
              </a:ext>
            </a:extLst>
          </a:blip>
          <a:srcRect l="38916" t="20979" r="32905" b="22927"/>
          <a:stretch/>
        </p:blipFill>
        <p:spPr>
          <a:xfrm>
            <a:off x="889361" y="3115546"/>
            <a:ext cx="1926854" cy="2876723"/>
          </a:xfrm>
          <a:prstGeom prst="rect">
            <a:avLst/>
          </a:prstGeom>
        </p:spPr>
      </p:pic>
      <p:pic>
        <p:nvPicPr>
          <p:cNvPr id="4" name="Picture 3" descr="Begonia.jpg"/>
          <p:cNvPicPr>
            <a:picLocks noChangeAspect="1"/>
          </p:cNvPicPr>
          <p:nvPr/>
        </p:nvPicPr>
        <p:blipFill rotWithShape="1">
          <a:blip r:embed="rId6">
            <a:extLst>
              <a:ext uri="{28A0092B-C50C-407E-A947-70E740481C1C}">
                <a14:useLocalDpi xmlns:a14="http://schemas.microsoft.com/office/drawing/2010/main" val="0"/>
              </a:ext>
            </a:extLst>
          </a:blip>
          <a:srcRect t="13772" b="13573"/>
          <a:stretch/>
        </p:blipFill>
        <p:spPr>
          <a:xfrm>
            <a:off x="5579481" y="782163"/>
            <a:ext cx="2592567" cy="2825456"/>
          </a:xfrm>
          <a:prstGeom prst="rect">
            <a:avLst/>
          </a:prstGeom>
        </p:spPr>
      </p:pic>
    </p:spTree>
    <p:extLst>
      <p:ext uri="{BB962C8B-B14F-4D97-AF65-F5344CB8AC3E}">
        <p14:creationId xmlns:p14="http://schemas.microsoft.com/office/powerpoint/2010/main" val="3292041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05611"/>
            <a:ext cx="7024744" cy="1063845"/>
          </a:xfrm>
        </p:spPr>
        <p:txBody>
          <a:bodyPr/>
          <a:lstStyle/>
          <a:p>
            <a:r>
              <a:rPr lang="en-US" dirty="0" smtClean="0"/>
              <a:t>Flowers in the Shade?</a:t>
            </a:r>
            <a:endParaRPr lang="en-US" dirty="0"/>
          </a:p>
        </p:txBody>
      </p:sp>
      <p:sp>
        <p:nvSpPr>
          <p:cNvPr id="3" name="Content Placeholder 2"/>
          <p:cNvSpPr>
            <a:spLocks noGrp="1"/>
          </p:cNvSpPr>
          <p:nvPr>
            <p:ph idx="1"/>
          </p:nvPr>
        </p:nvSpPr>
        <p:spPr>
          <a:xfrm>
            <a:off x="1043492" y="2029990"/>
            <a:ext cx="6777317" cy="3802639"/>
          </a:xfrm>
        </p:spPr>
        <p:txBody>
          <a:bodyPr>
            <a:normAutofit fontScale="92500" lnSpcReduction="10000"/>
          </a:bodyPr>
          <a:lstStyle/>
          <a:p>
            <a:r>
              <a:rPr lang="en-US" dirty="0" smtClean="0"/>
              <a:t>Begonias</a:t>
            </a:r>
          </a:p>
          <a:p>
            <a:pPr lvl="1"/>
            <a:r>
              <a:rPr lang="en-US" dirty="0" smtClean="0"/>
              <a:t>White, pink, red</a:t>
            </a:r>
          </a:p>
          <a:p>
            <a:r>
              <a:rPr lang="en-US" dirty="0" smtClean="0"/>
              <a:t>Impatiens</a:t>
            </a:r>
          </a:p>
          <a:p>
            <a:pPr lvl="1"/>
            <a:r>
              <a:rPr lang="en-US" dirty="0"/>
              <a:t>White, pink, </a:t>
            </a:r>
            <a:r>
              <a:rPr lang="en-US" dirty="0" smtClean="0"/>
              <a:t>red, orange, lavender</a:t>
            </a:r>
          </a:p>
          <a:p>
            <a:r>
              <a:rPr lang="en-US" dirty="0" smtClean="0"/>
              <a:t>New Guinea Impatiens (Leaf color also)</a:t>
            </a:r>
            <a:endParaRPr lang="en-US" dirty="0"/>
          </a:p>
          <a:p>
            <a:r>
              <a:rPr lang="en-US" dirty="0" smtClean="0"/>
              <a:t>Lantana</a:t>
            </a:r>
          </a:p>
          <a:p>
            <a:r>
              <a:rPr lang="en-US" dirty="0" err="1" smtClean="0"/>
              <a:t>Plumbago</a:t>
            </a:r>
            <a:r>
              <a:rPr lang="en-US" dirty="0" smtClean="0"/>
              <a:t> (can be staked for height)</a:t>
            </a:r>
          </a:p>
          <a:p>
            <a:pPr lvl="1"/>
            <a:r>
              <a:rPr lang="en-US" dirty="0" smtClean="0"/>
              <a:t>Blue</a:t>
            </a:r>
          </a:p>
          <a:p>
            <a:r>
              <a:rPr lang="en-US" dirty="0" smtClean="0"/>
              <a:t>Gingers </a:t>
            </a:r>
            <a:r>
              <a:rPr lang="en-US" dirty="0"/>
              <a:t>(Leaf color also</a:t>
            </a:r>
            <a:r>
              <a:rPr lang="en-US" dirty="0" smtClean="0"/>
              <a:t>)</a:t>
            </a:r>
            <a:endParaRPr lang="en-US" dirty="0"/>
          </a:p>
          <a:p>
            <a:r>
              <a:rPr lang="en-US" dirty="0" err="1" smtClean="0"/>
              <a:t>Hydrangas</a:t>
            </a:r>
            <a:endParaRPr lang="en-US" dirty="0" smtClean="0"/>
          </a:p>
          <a:p>
            <a:endParaRPr lang="en-US" dirty="0"/>
          </a:p>
        </p:txBody>
      </p:sp>
    </p:spTree>
    <p:extLst>
      <p:ext uri="{BB962C8B-B14F-4D97-AF65-F5344CB8AC3E}">
        <p14:creationId xmlns:p14="http://schemas.microsoft.com/office/powerpoint/2010/main" val="23494516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Flowers!</a:t>
            </a:r>
            <a:endParaRPr lang="en-US" dirty="0"/>
          </a:p>
        </p:txBody>
      </p:sp>
      <p:sp>
        <p:nvSpPr>
          <p:cNvPr id="3" name="Content Placeholder 2"/>
          <p:cNvSpPr>
            <a:spLocks noGrp="1"/>
          </p:cNvSpPr>
          <p:nvPr>
            <p:ph idx="1"/>
          </p:nvPr>
        </p:nvSpPr>
        <p:spPr>
          <a:xfrm>
            <a:off x="1043493" y="2323652"/>
            <a:ext cx="3504762" cy="3508977"/>
          </a:xfrm>
        </p:spPr>
        <p:txBody>
          <a:bodyPr>
            <a:normAutofit/>
          </a:bodyPr>
          <a:lstStyle/>
          <a:p>
            <a:r>
              <a:rPr lang="en-US" dirty="0" smtClean="0"/>
              <a:t>Ferns</a:t>
            </a:r>
          </a:p>
          <a:p>
            <a:pPr lvl="1"/>
            <a:r>
              <a:rPr lang="en-US" dirty="0" smtClean="0"/>
              <a:t>Boston and Woods</a:t>
            </a:r>
          </a:p>
          <a:p>
            <a:pPr lvl="1"/>
            <a:endParaRPr lang="en-US" dirty="0"/>
          </a:p>
          <a:p>
            <a:r>
              <a:rPr lang="en-US" dirty="0" smtClean="0"/>
              <a:t>Begonia (leaf color)</a:t>
            </a:r>
          </a:p>
          <a:p>
            <a:endParaRPr lang="en-US" dirty="0"/>
          </a:p>
          <a:p>
            <a:r>
              <a:rPr lang="en-US" dirty="0" smtClean="0"/>
              <a:t>Impatiens (white)	</a:t>
            </a:r>
          </a:p>
          <a:p>
            <a:endParaRPr lang="en-US" dirty="0"/>
          </a:p>
          <a:p>
            <a:r>
              <a:rPr lang="en-US" dirty="0" smtClean="0"/>
              <a:t>Variegated Ivy</a:t>
            </a:r>
            <a:endParaRPr lang="en-US" dirty="0"/>
          </a:p>
        </p:txBody>
      </p:sp>
      <p:pic>
        <p:nvPicPr>
          <p:cNvPr id="4" name="Picture 3" descr="Pot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2976" y="2170664"/>
            <a:ext cx="2945416" cy="4201550"/>
          </a:xfrm>
          <a:prstGeom prst="rect">
            <a:avLst/>
          </a:prstGeom>
        </p:spPr>
      </p:pic>
    </p:spTree>
    <p:extLst>
      <p:ext uri="{BB962C8B-B14F-4D97-AF65-F5344CB8AC3E}">
        <p14:creationId xmlns:p14="http://schemas.microsoft.com/office/powerpoint/2010/main" val="2555655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Flowers!</a:t>
            </a:r>
            <a:endParaRPr lang="en-US" dirty="0"/>
          </a:p>
        </p:txBody>
      </p:sp>
      <p:sp>
        <p:nvSpPr>
          <p:cNvPr id="3" name="Content Placeholder 2"/>
          <p:cNvSpPr>
            <a:spLocks noGrp="1"/>
          </p:cNvSpPr>
          <p:nvPr>
            <p:ph idx="1"/>
          </p:nvPr>
        </p:nvSpPr>
        <p:spPr>
          <a:xfrm>
            <a:off x="1043493" y="2323652"/>
            <a:ext cx="3135692" cy="3508977"/>
          </a:xfrm>
        </p:spPr>
        <p:txBody>
          <a:bodyPr/>
          <a:lstStyle/>
          <a:p>
            <a:r>
              <a:rPr lang="en-US" dirty="0" smtClean="0"/>
              <a:t>Coleus</a:t>
            </a:r>
          </a:p>
          <a:p>
            <a:pPr lvl="1"/>
            <a:endParaRPr lang="en-US" dirty="0"/>
          </a:p>
          <a:p>
            <a:r>
              <a:rPr lang="en-US" dirty="0" smtClean="0"/>
              <a:t>Sweet Potato vine</a:t>
            </a:r>
          </a:p>
          <a:p>
            <a:endParaRPr lang="en-US" dirty="0"/>
          </a:p>
          <a:p>
            <a:r>
              <a:rPr lang="en-US" dirty="0" smtClean="0"/>
              <a:t>Impatiens (white)	</a:t>
            </a:r>
          </a:p>
          <a:p>
            <a:endParaRPr lang="en-US" dirty="0"/>
          </a:p>
          <a:p>
            <a:r>
              <a:rPr lang="en-US" dirty="0" err="1" smtClean="0"/>
              <a:t>Heuchera</a:t>
            </a:r>
            <a:endParaRPr lang="en-US" dirty="0"/>
          </a:p>
        </p:txBody>
      </p:sp>
      <p:pic>
        <p:nvPicPr>
          <p:cNvPr id="5" name="Picture 4" descr="pot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622" y="1845446"/>
            <a:ext cx="2967560" cy="4298802"/>
          </a:xfrm>
          <a:prstGeom prst="rect">
            <a:avLst/>
          </a:prstGeom>
        </p:spPr>
      </p:pic>
    </p:spTree>
    <p:extLst>
      <p:ext uri="{BB962C8B-B14F-4D97-AF65-F5344CB8AC3E}">
        <p14:creationId xmlns:p14="http://schemas.microsoft.com/office/powerpoint/2010/main" val="4740061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Flowers!</a:t>
            </a:r>
            <a:endParaRPr lang="en-US" dirty="0"/>
          </a:p>
        </p:txBody>
      </p:sp>
      <p:sp>
        <p:nvSpPr>
          <p:cNvPr id="3" name="Content Placeholder 2"/>
          <p:cNvSpPr>
            <a:spLocks noGrp="1"/>
          </p:cNvSpPr>
          <p:nvPr>
            <p:ph idx="1"/>
          </p:nvPr>
        </p:nvSpPr>
        <p:spPr>
          <a:xfrm>
            <a:off x="1043493" y="2323652"/>
            <a:ext cx="3135692" cy="3508977"/>
          </a:xfrm>
        </p:spPr>
        <p:txBody>
          <a:bodyPr/>
          <a:lstStyle/>
          <a:p>
            <a:r>
              <a:rPr lang="en-US" dirty="0" smtClean="0"/>
              <a:t>Elephant Ears</a:t>
            </a:r>
          </a:p>
          <a:p>
            <a:endParaRPr lang="en-US" dirty="0"/>
          </a:p>
          <a:p>
            <a:r>
              <a:rPr lang="en-US" dirty="0" smtClean="0"/>
              <a:t>Coleus</a:t>
            </a:r>
          </a:p>
          <a:p>
            <a:pPr lvl="1"/>
            <a:endParaRPr lang="en-US" dirty="0"/>
          </a:p>
          <a:p>
            <a:r>
              <a:rPr lang="en-US" dirty="0" smtClean="0"/>
              <a:t>Sweet Potato vine</a:t>
            </a:r>
          </a:p>
          <a:p>
            <a:endParaRPr lang="en-US" dirty="0"/>
          </a:p>
          <a:p>
            <a:pPr marL="68580" indent="0">
              <a:buNone/>
            </a:pPr>
            <a:r>
              <a:rPr lang="en-US" dirty="0" smtClean="0"/>
              <a:t>	</a:t>
            </a:r>
          </a:p>
          <a:p>
            <a:endParaRPr lang="en-US" dirty="0"/>
          </a:p>
        </p:txBody>
      </p:sp>
      <p:pic>
        <p:nvPicPr>
          <p:cNvPr id="4" name="Picture 3" descr="elephant-ears-and-sweet-potato-1.jpg"/>
          <p:cNvPicPr>
            <a:picLocks noChangeAspect="1"/>
          </p:cNvPicPr>
          <p:nvPr/>
        </p:nvPicPr>
        <p:blipFill rotWithShape="1">
          <a:blip r:embed="rId3">
            <a:extLst>
              <a:ext uri="{28A0092B-C50C-407E-A947-70E740481C1C}">
                <a14:useLocalDpi xmlns:a14="http://schemas.microsoft.com/office/drawing/2010/main" val="0"/>
              </a:ext>
            </a:extLst>
          </a:blip>
          <a:srcRect l="482" t="11239" r="13941" b="15789"/>
          <a:stretch/>
        </p:blipFill>
        <p:spPr>
          <a:xfrm>
            <a:off x="5242975" y="2038625"/>
            <a:ext cx="3082826" cy="4217369"/>
          </a:xfrm>
          <a:prstGeom prst="rect">
            <a:avLst/>
          </a:prstGeom>
        </p:spPr>
      </p:pic>
    </p:spTree>
    <p:extLst>
      <p:ext uri="{BB962C8B-B14F-4D97-AF65-F5344CB8AC3E}">
        <p14:creationId xmlns:p14="http://schemas.microsoft.com/office/powerpoint/2010/main" val="18188605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Flowers!</a:t>
            </a:r>
            <a:endParaRPr lang="en-US" dirty="0"/>
          </a:p>
        </p:txBody>
      </p:sp>
      <p:sp>
        <p:nvSpPr>
          <p:cNvPr id="3" name="Content Placeholder 2"/>
          <p:cNvSpPr>
            <a:spLocks noGrp="1"/>
          </p:cNvSpPr>
          <p:nvPr>
            <p:ph idx="1"/>
          </p:nvPr>
        </p:nvSpPr>
        <p:spPr>
          <a:xfrm>
            <a:off x="1043493" y="2323652"/>
            <a:ext cx="3135692" cy="3508977"/>
          </a:xfrm>
        </p:spPr>
        <p:txBody>
          <a:bodyPr/>
          <a:lstStyle/>
          <a:p>
            <a:r>
              <a:rPr lang="en-US" dirty="0" smtClean="0"/>
              <a:t>Coleus</a:t>
            </a:r>
          </a:p>
          <a:p>
            <a:pPr lvl="1"/>
            <a:endParaRPr lang="en-US" dirty="0"/>
          </a:p>
          <a:p>
            <a:r>
              <a:rPr lang="en-US" dirty="0" smtClean="0"/>
              <a:t>New Guinea Impatiens </a:t>
            </a:r>
            <a:br>
              <a:rPr lang="en-US" dirty="0" smtClean="0"/>
            </a:br>
            <a:r>
              <a:rPr lang="en-US" dirty="0" smtClean="0"/>
              <a:t>(2 varieties)</a:t>
            </a:r>
          </a:p>
          <a:p>
            <a:pPr marL="68580" indent="0">
              <a:buNone/>
            </a:pPr>
            <a:endParaRPr lang="en-US" dirty="0"/>
          </a:p>
          <a:p>
            <a:pPr marL="68580" indent="0">
              <a:buNone/>
            </a:pPr>
            <a:r>
              <a:rPr lang="en-US" dirty="0" smtClean="0"/>
              <a:t>	</a:t>
            </a:r>
          </a:p>
          <a:p>
            <a:endParaRPr lang="en-US" dirty="0"/>
          </a:p>
        </p:txBody>
      </p:sp>
      <p:pic>
        <p:nvPicPr>
          <p:cNvPr id="5" name="Picture 4" descr="ima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387" y="2170664"/>
            <a:ext cx="3159096" cy="4210623"/>
          </a:xfrm>
          <a:prstGeom prst="rect">
            <a:avLst/>
          </a:prstGeom>
        </p:spPr>
      </p:pic>
    </p:spTree>
    <p:extLst>
      <p:ext uri="{BB962C8B-B14F-4D97-AF65-F5344CB8AC3E}">
        <p14:creationId xmlns:p14="http://schemas.microsoft.com/office/powerpoint/2010/main" val="7773447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 Interest to Shade </a:t>
            </a:r>
            <a:endParaRPr lang="en-US" dirty="0"/>
          </a:p>
        </p:txBody>
      </p:sp>
      <p:sp>
        <p:nvSpPr>
          <p:cNvPr id="3" name="Content Placeholder 2"/>
          <p:cNvSpPr>
            <a:spLocks noGrp="1"/>
          </p:cNvSpPr>
          <p:nvPr>
            <p:ph idx="1"/>
          </p:nvPr>
        </p:nvSpPr>
        <p:spPr>
          <a:xfrm>
            <a:off x="1043492" y="2323652"/>
            <a:ext cx="6777317" cy="900449"/>
          </a:xfrm>
        </p:spPr>
        <p:txBody>
          <a:bodyPr/>
          <a:lstStyle/>
          <a:p>
            <a:r>
              <a:rPr lang="en-US" dirty="0" smtClean="0"/>
              <a:t>Daytime: Colors, Textures, Height differences</a:t>
            </a:r>
          </a:p>
          <a:p>
            <a:r>
              <a:rPr lang="en-US" dirty="0"/>
              <a:t>Evening: WHITE and LIGHT COLORS</a:t>
            </a:r>
          </a:p>
          <a:p>
            <a:pPr marL="68580" indent="0">
              <a:buNone/>
            </a:pPr>
            <a:endParaRPr lang="en-US" dirty="0"/>
          </a:p>
        </p:txBody>
      </p:sp>
      <p:pic>
        <p:nvPicPr>
          <p:cNvPr id="4" name="Picture 3" descr="Dayti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56" y="3313014"/>
            <a:ext cx="3352793" cy="3100347"/>
          </a:xfrm>
          <a:prstGeom prst="rect">
            <a:avLst/>
          </a:prstGeom>
        </p:spPr>
      </p:pic>
      <p:pic>
        <p:nvPicPr>
          <p:cNvPr id="5" name="Picture 4" descr="Nightim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3604" y="3313014"/>
            <a:ext cx="3352793" cy="3100347"/>
          </a:xfrm>
          <a:prstGeom prst="rect">
            <a:avLst/>
          </a:prstGeom>
        </p:spPr>
      </p:pic>
    </p:spTree>
    <p:extLst>
      <p:ext uri="{BB962C8B-B14F-4D97-AF65-F5344CB8AC3E}">
        <p14:creationId xmlns:p14="http://schemas.microsoft.com/office/powerpoint/2010/main" val="1799485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Flowers!</a:t>
            </a:r>
            <a:endParaRPr lang="en-US" dirty="0"/>
          </a:p>
        </p:txBody>
      </p:sp>
      <p:sp>
        <p:nvSpPr>
          <p:cNvPr id="3" name="Content Placeholder 2"/>
          <p:cNvSpPr>
            <a:spLocks noGrp="1"/>
          </p:cNvSpPr>
          <p:nvPr>
            <p:ph idx="1"/>
          </p:nvPr>
        </p:nvSpPr>
        <p:spPr>
          <a:xfrm>
            <a:off x="1043493" y="2323652"/>
            <a:ext cx="3135692" cy="3508977"/>
          </a:xfrm>
        </p:spPr>
        <p:txBody>
          <a:bodyPr/>
          <a:lstStyle/>
          <a:p>
            <a:r>
              <a:rPr lang="en-US" dirty="0" smtClean="0"/>
              <a:t>Ferns</a:t>
            </a:r>
            <a:endParaRPr lang="en-US" dirty="0"/>
          </a:p>
          <a:p>
            <a:endParaRPr lang="en-US" dirty="0" smtClean="0"/>
          </a:p>
          <a:p>
            <a:r>
              <a:rPr lang="en-US" dirty="0" smtClean="0"/>
              <a:t>Impatiens</a:t>
            </a:r>
          </a:p>
          <a:p>
            <a:endParaRPr lang="en-US" dirty="0"/>
          </a:p>
          <a:p>
            <a:r>
              <a:rPr lang="en-US" dirty="0" smtClean="0"/>
              <a:t>Caladiums </a:t>
            </a:r>
            <a:br>
              <a:rPr lang="en-US" dirty="0" smtClean="0"/>
            </a:br>
            <a:endParaRPr lang="en-US" dirty="0"/>
          </a:p>
          <a:p>
            <a:pPr marL="68580" indent="0">
              <a:buNone/>
            </a:pPr>
            <a:r>
              <a:rPr lang="en-US" dirty="0" smtClean="0"/>
              <a:t>	</a:t>
            </a:r>
          </a:p>
          <a:p>
            <a:endParaRPr lang="en-US" dirty="0"/>
          </a:p>
        </p:txBody>
      </p:sp>
      <p:pic>
        <p:nvPicPr>
          <p:cNvPr id="4" name="Picture 3" descr="white-impatiens-macho-fern-pot.jpg"/>
          <p:cNvPicPr>
            <a:picLocks noChangeAspect="1"/>
          </p:cNvPicPr>
          <p:nvPr/>
        </p:nvPicPr>
        <p:blipFill rotWithShape="1">
          <a:blip r:embed="rId3">
            <a:extLst>
              <a:ext uri="{28A0092B-C50C-407E-A947-70E740481C1C}">
                <a14:useLocalDpi xmlns:a14="http://schemas.microsoft.com/office/drawing/2010/main" val="0"/>
              </a:ext>
            </a:extLst>
          </a:blip>
          <a:srcRect l="15789" t="24218" r="19354" b="12781"/>
          <a:stretch/>
        </p:blipFill>
        <p:spPr>
          <a:xfrm>
            <a:off x="5568627" y="1921434"/>
            <a:ext cx="2963421" cy="4320514"/>
          </a:xfrm>
          <a:prstGeom prst="rect">
            <a:avLst/>
          </a:prstGeom>
        </p:spPr>
      </p:pic>
    </p:spTree>
    <p:extLst>
      <p:ext uri="{BB962C8B-B14F-4D97-AF65-F5344CB8AC3E}">
        <p14:creationId xmlns:p14="http://schemas.microsoft.com/office/powerpoint/2010/main" val="19956219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014" y="1027664"/>
            <a:ext cx="7024744" cy="1143000"/>
          </a:xfrm>
        </p:spPr>
        <p:txBody>
          <a:bodyPr/>
          <a:lstStyle/>
          <a:p>
            <a:r>
              <a:rPr lang="en-US" dirty="0" smtClean="0"/>
              <a:t>With Flowers!</a:t>
            </a:r>
            <a:endParaRPr lang="en-US" dirty="0"/>
          </a:p>
        </p:txBody>
      </p:sp>
      <p:sp>
        <p:nvSpPr>
          <p:cNvPr id="3" name="Content Placeholder 2"/>
          <p:cNvSpPr>
            <a:spLocks noGrp="1"/>
          </p:cNvSpPr>
          <p:nvPr>
            <p:ph idx="1"/>
          </p:nvPr>
        </p:nvSpPr>
        <p:spPr>
          <a:xfrm>
            <a:off x="1043493" y="2323652"/>
            <a:ext cx="3135692" cy="3508977"/>
          </a:xfrm>
        </p:spPr>
        <p:txBody>
          <a:bodyPr/>
          <a:lstStyle/>
          <a:p>
            <a:r>
              <a:rPr lang="en-US" dirty="0" smtClean="0"/>
              <a:t>Elephant Ears</a:t>
            </a:r>
            <a:endParaRPr lang="en-US" dirty="0"/>
          </a:p>
          <a:p>
            <a:endParaRPr lang="en-US" dirty="0" smtClean="0"/>
          </a:p>
          <a:p>
            <a:r>
              <a:rPr lang="en-US" dirty="0" smtClean="0"/>
              <a:t>Lantana</a:t>
            </a:r>
          </a:p>
          <a:p>
            <a:endParaRPr lang="en-US" dirty="0"/>
          </a:p>
          <a:p>
            <a:r>
              <a:rPr lang="en-US" dirty="0" smtClean="0"/>
              <a:t>Creeping Jenny</a:t>
            </a:r>
            <a:br>
              <a:rPr lang="en-US" dirty="0" smtClean="0"/>
            </a:br>
            <a:r>
              <a:rPr lang="en-US" dirty="0" smtClean="0"/>
              <a:t>(</a:t>
            </a:r>
            <a:r>
              <a:rPr lang="en-US" dirty="0" err="1" smtClean="0"/>
              <a:t>Lysimachia</a:t>
            </a:r>
            <a:r>
              <a:rPr lang="en-US" dirty="0" smtClean="0"/>
              <a:t>)</a:t>
            </a:r>
            <a:br>
              <a:rPr lang="en-US" dirty="0" smtClean="0"/>
            </a:br>
            <a:endParaRPr lang="en-US" dirty="0"/>
          </a:p>
          <a:p>
            <a:pPr marL="68580" indent="0">
              <a:buNone/>
            </a:pPr>
            <a:r>
              <a:rPr lang="en-US" dirty="0" smtClean="0"/>
              <a:t>	</a:t>
            </a:r>
          </a:p>
          <a:p>
            <a:endParaRPr lang="en-US" dirty="0"/>
          </a:p>
        </p:txBody>
      </p:sp>
      <p:pic>
        <p:nvPicPr>
          <p:cNvPr id="6" name="Picture 5" descr="Pot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773" y="1440175"/>
            <a:ext cx="3056287" cy="4624469"/>
          </a:xfrm>
          <a:prstGeom prst="rect">
            <a:avLst/>
          </a:prstGeom>
        </p:spPr>
      </p:pic>
    </p:spTree>
    <p:extLst>
      <p:ext uri="{BB962C8B-B14F-4D97-AF65-F5344CB8AC3E}">
        <p14:creationId xmlns:p14="http://schemas.microsoft.com/office/powerpoint/2010/main" val="35945496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86201"/>
            <a:ext cx="7024744" cy="835878"/>
          </a:xfrm>
        </p:spPr>
        <p:txBody>
          <a:bodyPr/>
          <a:lstStyle/>
          <a:p>
            <a:r>
              <a:rPr lang="en-US" dirty="0" smtClean="0"/>
              <a:t>Tall Shade Plants</a:t>
            </a:r>
            <a:endParaRPr lang="en-US" dirty="0"/>
          </a:p>
        </p:txBody>
      </p:sp>
      <p:sp>
        <p:nvSpPr>
          <p:cNvPr id="3" name="Content Placeholder 2"/>
          <p:cNvSpPr>
            <a:spLocks noGrp="1"/>
          </p:cNvSpPr>
          <p:nvPr>
            <p:ph idx="1"/>
          </p:nvPr>
        </p:nvSpPr>
        <p:spPr>
          <a:xfrm>
            <a:off x="1043492" y="1422079"/>
            <a:ext cx="6777317" cy="4548479"/>
          </a:xfrm>
        </p:spPr>
        <p:txBody>
          <a:bodyPr numCol="1">
            <a:normAutofit/>
          </a:bodyPr>
          <a:lstStyle/>
          <a:p>
            <a:r>
              <a:rPr lang="en-US" b="1" dirty="0" smtClean="0"/>
              <a:t>Thrillers (Height)</a:t>
            </a:r>
          </a:p>
          <a:p>
            <a:pPr lvl="1"/>
            <a:r>
              <a:rPr lang="en-US" dirty="0" smtClean="0"/>
              <a:t>Elephant Ears </a:t>
            </a:r>
            <a:br>
              <a:rPr lang="en-US" dirty="0" smtClean="0"/>
            </a:br>
            <a:r>
              <a:rPr lang="en-US" dirty="0" smtClean="0"/>
              <a:t>(both green and purple)</a:t>
            </a:r>
          </a:p>
          <a:p>
            <a:pPr lvl="1"/>
            <a:r>
              <a:rPr lang="en-US" dirty="0" smtClean="0"/>
              <a:t>Large Ferns (Holly, Woods, Table)</a:t>
            </a:r>
          </a:p>
          <a:p>
            <a:pPr lvl="1"/>
            <a:r>
              <a:rPr lang="en-US" dirty="0" smtClean="0"/>
              <a:t>Aspidistra (especially with white “highlights”)</a:t>
            </a:r>
            <a:endParaRPr lang="en-US" dirty="0"/>
          </a:p>
          <a:p>
            <a:pPr lvl="1"/>
            <a:r>
              <a:rPr lang="en-US" dirty="0" smtClean="0"/>
              <a:t>Palm Grass</a:t>
            </a:r>
          </a:p>
          <a:p>
            <a:pPr lvl="1"/>
            <a:r>
              <a:rPr lang="en-US" dirty="0" smtClean="0"/>
              <a:t>Tall Coleus</a:t>
            </a:r>
          </a:p>
          <a:p>
            <a:pPr lvl="1"/>
            <a:r>
              <a:rPr lang="en-US" dirty="0" smtClean="0"/>
              <a:t>Butterfly Ginger</a:t>
            </a:r>
          </a:p>
          <a:p>
            <a:pPr lvl="1"/>
            <a:r>
              <a:rPr lang="en-US" dirty="0" err="1" smtClean="0"/>
              <a:t>Plumeria</a:t>
            </a:r>
            <a:r>
              <a:rPr lang="en-US" dirty="0" smtClean="0"/>
              <a:t> (if staked)</a:t>
            </a:r>
          </a:p>
          <a:p>
            <a:pPr lvl="1"/>
            <a:endParaRPr lang="en-US" dirty="0" smtClean="0"/>
          </a:p>
        </p:txBody>
      </p:sp>
    </p:spTree>
    <p:extLst>
      <p:ext uri="{BB962C8B-B14F-4D97-AF65-F5344CB8AC3E}">
        <p14:creationId xmlns:p14="http://schemas.microsoft.com/office/powerpoint/2010/main" val="37740741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86201"/>
            <a:ext cx="7024744" cy="835878"/>
          </a:xfrm>
        </p:spPr>
        <p:txBody>
          <a:bodyPr/>
          <a:lstStyle/>
          <a:p>
            <a:r>
              <a:rPr lang="en-US" dirty="0" smtClean="0"/>
              <a:t>Medium Height Plants</a:t>
            </a:r>
            <a:endParaRPr lang="en-US" dirty="0"/>
          </a:p>
        </p:txBody>
      </p:sp>
      <p:sp>
        <p:nvSpPr>
          <p:cNvPr id="3" name="Content Placeholder 2"/>
          <p:cNvSpPr>
            <a:spLocks noGrp="1"/>
          </p:cNvSpPr>
          <p:nvPr>
            <p:ph idx="1"/>
          </p:nvPr>
        </p:nvSpPr>
        <p:spPr>
          <a:xfrm>
            <a:off x="1043492" y="1422079"/>
            <a:ext cx="6777317" cy="4548479"/>
          </a:xfrm>
        </p:spPr>
        <p:txBody>
          <a:bodyPr numCol="1"/>
          <a:lstStyle/>
          <a:p>
            <a:r>
              <a:rPr lang="en-US" b="1" dirty="0" smtClean="0"/>
              <a:t>Fillers (Medium Height)</a:t>
            </a:r>
          </a:p>
          <a:p>
            <a:pPr lvl="1"/>
            <a:r>
              <a:rPr lang="en-US" dirty="0" smtClean="0"/>
              <a:t>Coleus</a:t>
            </a:r>
          </a:p>
          <a:p>
            <a:pPr lvl="1"/>
            <a:r>
              <a:rPr lang="en-US" dirty="0" smtClean="0"/>
              <a:t>Caladium</a:t>
            </a:r>
          </a:p>
          <a:p>
            <a:pPr lvl="1"/>
            <a:r>
              <a:rPr lang="en-US" dirty="0" smtClean="0"/>
              <a:t>Lantana</a:t>
            </a:r>
          </a:p>
          <a:p>
            <a:pPr lvl="1"/>
            <a:r>
              <a:rPr lang="en-US" dirty="0" smtClean="0"/>
              <a:t>Begonia</a:t>
            </a:r>
          </a:p>
          <a:p>
            <a:pPr lvl="1"/>
            <a:r>
              <a:rPr lang="en-US" dirty="0" smtClean="0"/>
              <a:t>New Guinea Impatiens</a:t>
            </a:r>
          </a:p>
          <a:p>
            <a:pPr lvl="1"/>
            <a:r>
              <a:rPr lang="en-US" dirty="0" smtClean="0"/>
              <a:t>Maidenhair fern</a:t>
            </a:r>
          </a:p>
          <a:p>
            <a:pPr lvl="1"/>
            <a:r>
              <a:rPr lang="en-US" dirty="0" smtClean="0"/>
              <a:t>Foxtail “Fern”</a:t>
            </a:r>
          </a:p>
          <a:p>
            <a:pPr lvl="1"/>
            <a:r>
              <a:rPr lang="en-US" dirty="0" smtClean="0"/>
              <a:t>Airplane plants</a:t>
            </a:r>
          </a:p>
          <a:p>
            <a:pPr lvl="1"/>
            <a:r>
              <a:rPr lang="en-US" dirty="0" smtClean="0"/>
              <a:t>Aluminum Plant</a:t>
            </a:r>
          </a:p>
          <a:p>
            <a:pPr lvl="1"/>
            <a:r>
              <a:rPr lang="en-US" dirty="0" smtClean="0"/>
              <a:t>Persian Shield</a:t>
            </a:r>
          </a:p>
          <a:p>
            <a:pPr lvl="1"/>
            <a:endParaRPr lang="en-US" b="1" dirty="0" smtClean="0"/>
          </a:p>
          <a:p>
            <a:pPr marL="365760" lvl="1" indent="0">
              <a:buNone/>
            </a:pPr>
            <a:endParaRPr lang="en-US" dirty="0"/>
          </a:p>
        </p:txBody>
      </p:sp>
    </p:spTree>
    <p:extLst>
      <p:ext uri="{BB962C8B-B14F-4D97-AF65-F5344CB8AC3E}">
        <p14:creationId xmlns:p14="http://schemas.microsoft.com/office/powerpoint/2010/main" val="411448610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86201"/>
            <a:ext cx="7024744" cy="738177"/>
          </a:xfrm>
        </p:spPr>
        <p:txBody>
          <a:bodyPr/>
          <a:lstStyle/>
          <a:p>
            <a:r>
              <a:rPr lang="en-US" dirty="0" smtClean="0"/>
              <a:t>Low Height Plants</a:t>
            </a:r>
            <a:endParaRPr lang="en-US" dirty="0"/>
          </a:p>
        </p:txBody>
      </p:sp>
      <p:sp>
        <p:nvSpPr>
          <p:cNvPr id="3" name="Content Placeholder 2"/>
          <p:cNvSpPr>
            <a:spLocks noGrp="1"/>
          </p:cNvSpPr>
          <p:nvPr>
            <p:ph idx="1"/>
          </p:nvPr>
        </p:nvSpPr>
        <p:spPr>
          <a:xfrm>
            <a:off x="1043492" y="1324379"/>
            <a:ext cx="6777317" cy="4646180"/>
          </a:xfrm>
        </p:spPr>
        <p:txBody>
          <a:bodyPr numCol="1">
            <a:normAutofit lnSpcReduction="10000"/>
          </a:bodyPr>
          <a:lstStyle/>
          <a:p>
            <a:r>
              <a:rPr lang="en-US" b="1" dirty="0" smtClean="0"/>
              <a:t>Spillers (Low Height)</a:t>
            </a:r>
          </a:p>
          <a:p>
            <a:pPr lvl="1"/>
            <a:r>
              <a:rPr lang="en-US" dirty="0" err="1" smtClean="0"/>
              <a:t>Ajuga</a:t>
            </a:r>
            <a:endParaRPr lang="en-US" dirty="0" smtClean="0"/>
          </a:p>
          <a:p>
            <a:pPr lvl="1"/>
            <a:r>
              <a:rPr lang="en-US" dirty="0" smtClean="0"/>
              <a:t>Wax Begonias</a:t>
            </a:r>
          </a:p>
          <a:p>
            <a:pPr lvl="1"/>
            <a:r>
              <a:rPr lang="en-US" dirty="0"/>
              <a:t>Sweet Potato Vine</a:t>
            </a:r>
          </a:p>
          <a:p>
            <a:pPr lvl="1"/>
            <a:r>
              <a:rPr lang="en-US" dirty="0" err="1" smtClean="0"/>
              <a:t>Heuchera</a:t>
            </a:r>
            <a:endParaRPr lang="en-US" dirty="0" smtClean="0"/>
          </a:p>
          <a:p>
            <a:pPr lvl="1"/>
            <a:r>
              <a:rPr lang="en-US" dirty="0"/>
              <a:t>Japanese Painted Fern </a:t>
            </a:r>
            <a:endParaRPr lang="en-US" dirty="0" smtClean="0"/>
          </a:p>
          <a:p>
            <a:pPr lvl="1"/>
            <a:r>
              <a:rPr lang="en-US" dirty="0" smtClean="0"/>
              <a:t>Peacock Ginger	</a:t>
            </a:r>
          </a:p>
          <a:p>
            <a:pPr lvl="1"/>
            <a:r>
              <a:rPr lang="en-US" dirty="0" err="1" smtClean="0"/>
              <a:t>Hostas</a:t>
            </a:r>
            <a:endParaRPr lang="en-US" dirty="0" smtClean="0"/>
          </a:p>
          <a:p>
            <a:pPr lvl="1"/>
            <a:r>
              <a:rPr lang="en-US" dirty="0"/>
              <a:t>Variegated Ivy </a:t>
            </a:r>
            <a:endParaRPr lang="en-US" dirty="0" smtClean="0"/>
          </a:p>
          <a:p>
            <a:pPr lvl="1"/>
            <a:r>
              <a:rPr lang="en-US" dirty="0" smtClean="0"/>
              <a:t>Creeping Jenny</a:t>
            </a:r>
          </a:p>
          <a:p>
            <a:pPr lvl="1"/>
            <a:r>
              <a:rPr lang="en-US" dirty="0" smtClean="0"/>
              <a:t>Wandering Jew</a:t>
            </a:r>
          </a:p>
          <a:p>
            <a:pPr lvl="1"/>
            <a:r>
              <a:rPr lang="en-US" dirty="0" err="1" smtClean="0"/>
              <a:t>Dichronda</a:t>
            </a:r>
            <a:endParaRPr lang="en-US" dirty="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41144861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Rocks?</a:t>
            </a:r>
            <a:endParaRPr lang="en-US" dirty="0"/>
          </a:p>
        </p:txBody>
      </p:sp>
      <p:pic>
        <p:nvPicPr>
          <p:cNvPr id="4" name="Content Placeholder 3" descr="rock1.jpg"/>
          <p:cNvPicPr>
            <a:picLocks noGrp="1" noChangeAspect="1"/>
          </p:cNvPicPr>
          <p:nvPr>
            <p:ph idx="1"/>
          </p:nvPr>
        </p:nvPicPr>
        <p:blipFill>
          <a:blip r:embed="rId3">
            <a:extLst>
              <a:ext uri="{28A0092B-C50C-407E-A947-70E740481C1C}">
                <a14:useLocalDpi xmlns:a14="http://schemas.microsoft.com/office/drawing/2010/main" val="0"/>
              </a:ext>
            </a:extLst>
          </a:blip>
          <a:srcRect t="32269" b="32269"/>
          <a:stretch>
            <a:fillRect/>
          </a:stretch>
        </p:blipFill>
        <p:spPr/>
      </p:pic>
    </p:spTree>
    <p:extLst>
      <p:ext uri="{BB962C8B-B14F-4D97-AF65-F5344CB8AC3E}">
        <p14:creationId xmlns:p14="http://schemas.microsoft.com/office/powerpoint/2010/main" val="198172451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“Creek Beds”</a:t>
            </a:r>
            <a:endParaRPr lang="en-US" dirty="0"/>
          </a:p>
        </p:txBody>
      </p:sp>
      <p:sp>
        <p:nvSpPr>
          <p:cNvPr id="3" name="Content Placeholder 2"/>
          <p:cNvSpPr>
            <a:spLocks noGrp="1"/>
          </p:cNvSpPr>
          <p:nvPr>
            <p:ph idx="1"/>
          </p:nvPr>
        </p:nvSpPr>
        <p:spPr/>
        <p:txBody>
          <a:bodyPr/>
          <a:lstStyle/>
          <a:p>
            <a:r>
              <a:rPr lang="en-US" dirty="0" smtClean="0"/>
              <a:t>Add </a:t>
            </a:r>
            <a:br>
              <a:rPr lang="en-US" dirty="0" smtClean="0"/>
            </a:br>
            <a:r>
              <a:rPr lang="en-US" dirty="0" smtClean="0"/>
              <a:t>interest</a:t>
            </a:r>
          </a:p>
          <a:p>
            <a:endParaRPr lang="en-US" dirty="0" smtClean="0"/>
          </a:p>
          <a:p>
            <a:r>
              <a:rPr lang="en-US" dirty="0" smtClean="0"/>
              <a:t>Help with </a:t>
            </a:r>
            <a:br>
              <a:rPr lang="en-US" dirty="0" smtClean="0"/>
            </a:br>
            <a:r>
              <a:rPr lang="en-US" dirty="0" smtClean="0"/>
              <a:t>drainage</a:t>
            </a:r>
            <a:endParaRPr lang="en-US" dirty="0"/>
          </a:p>
        </p:txBody>
      </p:sp>
      <p:pic>
        <p:nvPicPr>
          <p:cNvPr id="4" name="Picture 3" descr="ROCK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491" y="2511746"/>
            <a:ext cx="2310962" cy="3447956"/>
          </a:xfrm>
          <a:prstGeom prst="rect">
            <a:avLst/>
          </a:prstGeom>
        </p:spPr>
      </p:pic>
      <p:pic>
        <p:nvPicPr>
          <p:cNvPr id="5" name="Picture 4" descr="Rock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914" y="2511746"/>
            <a:ext cx="2294267" cy="3447956"/>
          </a:xfrm>
          <a:prstGeom prst="rect">
            <a:avLst/>
          </a:prstGeom>
        </p:spPr>
      </p:pic>
    </p:spTree>
    <p:extLst>
      <p:ext uri="{BB962C8B-B14F-4D97-AF65-F5344CB8AC3E}">
        <p14:creationId xmlns:p14="http://schemas.microsoft.com/office/powerpoint/2010/main" val="15814455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Watering &amp; Other Tips</a:t>
            </a:r>
            <a:endParaRPr lang="en-US" dirty="0"/>
          </a:p>
        </p:txBody>
      </p:sp>
      <p:sp>
        <p:nvSpPr>
          <p:cNvPr id="3" name="Content Placeholder 2"/>
          <p:cNvSpPr>
            <a:spLocks noGrp="1"/>
          </p:cNvSpPr>
          <p:nvPr>
            <p:ph idx="1"/>
          </p:nvPr>
        </p:nvSpPr>
        <p:spPr/>
        <p:txBody>
          <a:bodyPr>
            <a:normAutofit/>
          </a:bodyPr>
          <a:lstStyle/>
          <a:p>
            <a:r>
              <a:rPr lang="en-US" dirty="0" smtClean="0"/>
              <a:t>Automatic System</a:t>
            </a:r>
          </a:p>
          <a:p>
            <a:pPr lvl="1"/>
            <a:r>
              <a:rPr lang="en-US" dirty="0" smtClean="0"/>
              <a:t>For Sprinklers, Use High Risers (24”)</a:t>
            </a:r>
          </a:p>
          <a:p>
            <a:pPr lvl="2"/>
            <a:r>
              <a:rPr lang="en-US" dirty="0" smtClean="0"/>
              <a:t>Takes care of most pots &amp; plants</a:t>
            </a:r>
          </a:p>
          <a:p>
            <a:pPr lvl="1"/>
            <a:r>
              <a:rPr lang="en-US" dirty="0" smtClean="0"/>
              <a:t>Drip System</a:t>
            </a:r>
          </a:p>
          <a:p>
            <a:pPr lvl="2"/>
            <a:r>
              <a:rPr lang="en-US" dirty="0" smtClean="0"/>
              <a:t>Use mini drip hoses</a:t>
            </a:r>
          </a:p>
          <a:p>
            <a:pPr lvl="2"/>
            <a:endParaRPr lang="en-US" dirty="0"/>
          </a:p>
          <a:p>
            <a:r>
              <a:rPr lang="en-US" dirty="0" smtClean="0"/>
              <a:t>Place Pots on Concrete	Blocks </a:t>
            </a:r>
          </a:p>
          <a:p>
            <a:r>
              <a:rPr lang="en-US" dirty="0" smtClean="0"/>
              <a:t>Mulch on Ground and in Pots			</a:t>
            </a:r>
            <a:endParaRPr lang="en-US" dirty="0"/>
          </a:p>
        </p:txBody>
      </p:sp>
    </p:spTree>
    <p:extLst>
      <p:ext uri="{BB962C8B-B14F-4D97-AF65-F5344CB8AC3E}">
        <p14:creationId xmlns:p14="http://schemas.microsoft.com/office/powerpoint/2010/main" val="18632323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GC Shei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241" y="437420"/>
            <a:ext cx="4014452" cy="2782637"/>
          </a:xfrm>
          <a:prstGeom prst="rect">
            <a:avLst/>
          </a:prstGeom>
        </p:spPr>
      </p:pic>
      <p:pic>
        <p:nvPicPr>
          <p:cNvPr id="6" name="Picture 5" descr="eea0d43009f060e4d2f2cf5af6348ab8.jpg"/>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26000" contrast="-17000"/>
                    </a14:imgEffect>
                  </a14:imgLayer>
                </a14:imgProps>
              </a:ext>
              <a:ext uri="{28A0092B-C50C-407E-A947-70E740481C1C}">
                <a14:useLocalDpi xmlns:a14="http://schemas.microsoft.com/office/drawing/2010/main" val="0"/>
              </a:ext>
            </a:extLst>
          </a:blip>
          <a:stretch>
            <a:fillRect/>
          </a:stretch>
        </p:blipFill>
        <p:spPr>
          <a:xfrm>
            <a:off x="518492" y="4251780"/>
            <a:ext cx="2916665" cy="2232424"/>
          </a:xfrm>
          <a:prstGeom prst="rect">
            <a:avLst/>
          </a:prstGeom>
        </p:spPr>
      </p:pic>
      <p:pic>
        <p:nvPicPr>
          <p:cNvPr id="7" name="Picture 6" descr="SGC Ajug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3100" y="437421"/>
            <a:ext cx="3083046" cy="3711074"/>
          </a:xfrm>
          <a:prstGeom prst="rect">
            <a:avLst/>
          </a:prstGeom>
        </p:spPr>
      </p:pic>
      <p:pic>
        <p:nvPicPr>
          <p:cNvPr id="9" name="Picture 8" descr="AS fer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92" y="437420"/>
            <a:ext cx="3247973" cy="3937371"/>
          </a:xfrm>
          <a:prstGeom prst="rect">
            <a:avLst/>
          </a:prstGeom>
        </p:spPr>
      </p:pic>
      <p:pic>
        <p:nvPicPr>
          <p:cNvPr id="10" name="Picture 9" descr="coleu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2865" y="4148494"/>
            <a:ext cx="4399340" cy="2332275"/>
          </a:xfrm>
          <a:prstGeom prst="rect">
            <a:avLst/>
          </a:prstGeom>
        </p:spPr>
      </p:pic>
      <p:pic>
        <p:nvPicPr>
          <p:cNvPr id="11" name="Picture 10" descr="fb798faf58bb609f029796c117a99467.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6145" y="2775590"/>
            <a:ext cx="2752548" cy="3705179"/>
          </a:xfrm>
          <a:prstGeom prst="rect">
            <a:avLst/>
          </a:prstGeom>
        </p:spPr>
      </p:pic>
      <p:pic>
        <p:nvPicPr>
          <p:cNvPr id="8" name="Picture 7" descr="22430ec37077711d8b215a1b199ec608.jpg"/>
          <p:cNvPicPr>
            <a:picLocks noChangeAspect="1"/>
          </p:cNvPicPr>
          <p:nvPr/>
        </p:nvPicPr>
        <p:blipFill>
          <a:blip r:embed="rId9">
            <a:extLst>
              <a:ext uri="{BEBA8EAE-BF5A-486C-A8C5-ECC9F3942E4B}">
                <a14:imgProps xmlns:a14="http://schemas.microsoft.com/office/drawing/2010/main">
                  <a14:imgLayer r:embed="rId10">
                    <a14:imgEffect>
                      <a14:brightnessContrast bright="-46000"/>
                    </a14:imgEffect>
                  </a14:imgLayer>
                </a14:imgProps>
              </a:ext>
              <a:ext uri="{28A0092B-C50C-407E-A947-70E740481C1C}">
                <a14:useLocalDpi xmlns:a14="http://schemas.microsoft.com/office/drawing/2010/main" val="0"/>
              </a:ext>
            </a:extLst>
          </a:blip>
          <a:stretch>
            <a:fillRect/>
          </a:stretch>
        </p:blipFill>
        <p:spPr>
          <a:xfrm>
            <a:off x="1722291" y="1346200"/>
            <a:ext cx="5803900" cy="4262136"/>
          </a:xfrm>
          <a:prstGeom prst="rect">
            <a:avLst/>
          </a:prstGeom>
        </p:spPr>
      </p:pic>
      <p:sp>
        <p:nvSpPr>
          <p:cNvPr id="2" name="Title 1"/>
          <p:cNvSpPr>
            <a:spLocks noGrp="1"/>
          </p:cNvSpPr>
          <p:nvPr>
            <p:ph type="title"/>
          </p:nvPr>
        </p:nvSpPr>
        <p:spPr>
          <a:xfrm>
            <a:off x="564140" y="2187806"/>
            <a:ext cx="8120201" cy="2701209"/>
          </a:xfrm>
        </p:spPr>
        <p:txBody>
          <a:bodyPr/>
          <a:lstStyle/>
          <a:p>
            <a:pPr algn="ctr">
              <a:spcAft>
                <a:spcPts val="1200"/>
              </a:spcAft>
            </a:pPr>
            <a:r>
              <a:rPr lang="en-US" sz="7200" b="1" dirty="0" smtClean="0">
                <a:ln>
                  <a:solidFill>
                    <a:schemeClr val="tx1"/>
                  </a:solidFill>
                </a:ln>
                <a:solidFill>
                  <a:schemeClr val="bg1"/>
                </a:solidFill>
              </a:rPr>
              <a:t>STARS </a:t>
            </a:r>
            <a:br>
              <a:rPr lang="en-US" sz="7200" b="1" dirty="0" smtClean="0">
                <a:ln>
                  <a:solidFill>
                    <a:schemeClr val="tx1"/>
                  </a:solidFill>
                </a:ln>
                <a:solidFill>
                  <a:schemeClr val="bg1"/>
                </a:solidFill>
              </a:rPr>
            </a:br>
            <a:r>
              <a:rPr lang="en-US" sz="4400" b="1" i="1" dirty="0">
                <a:ln>
                  <a:solidFill>
                    <a:schemeClr val="tx1"/>
                  </a:solidFill>
                </a:ln>
                <a:solidFill>
                  <a:schemeClr val="bg1"/>
                </a:solidFill>
              </a:rPr>
              <a:t>of the </a:t>
            </a:r>
            <a:r>
              <a:rPr lang="en-US" sz="7200" b="1" dirty="0" smtClean="0">
                <a:ln>
                  <a:solidFill>
                    <a:schemeClr val="tx1"/>
                  </a:solidFill>
                </a:ln>
                <a:solidFill>
                  <a:schemeClr val="bg1"/>
                </a:solidFill>
              </a:rPr>
              <a:t/>
            </a:r>
            <a:br>
              <a:rPr lang="en-US" sz="7200" b="1" dirty="0" smtClean="0">
                <a:ln>
                  <a:solidFill>
                    <a:schemeClr val="tx1"/>
                  </a:solidFill>
                </a:ln>
                <a:solidFill>
                  <a:schemeClr val="bg1"/>
                </a:solidFill>
              </a:rPr>
            </a:br>
            <a:r>
              <a:rPr lang="en-US" sz="9600" b="1" dirty="0" smtClean="0">
                <a:ln>
                  <a:solidFill>
                    <a:schemeClr val="tx1"/>
                  </a:solidFill>
                </a:ln>
                <a:solidFill>
                  <a:schemeClr val="bg1"/>
                </a:solidFill>
              </a:rPr>
              <a:t>SHADE</a:t>
            </a:r>
            <a:endParaRPr lang="en-US" sz="9600" b="1" i="1" dirty="0">
              <a:ln>
                <a:solidFill>
                  <a:schemeClr val="tx1"/>
                </a:solidFill>
              </a:ln>
              <a:solidFill>
                <a:schemeClr val="bg1"/>
              </a:solidFill>
            </a:endParaRPr>
          </a:p>
        </p:txBody>
      </p:sp>
    </p:spTree>
    <p:extLst>
      <p:ext uri="{BB962C8B-B14F-4D97-AF65-F5344CB8AC3E}">
        <p14:creationId xmlns:p14="http://schemas.microsoft.com/office/powerpoint/2010/main" val="3720573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another</a:t>
            </a:r>
            <a:endParaRPr lang="en-US" dirty="0"/>
          </a:p>
        </p:txBody>
      </p:sp>
      <p:pic>
        <p:nvPicPr>
          <p:cNvPr id="4" name="Content Placeholder 3" descr="Daytime2.jpg"/>
          <p:cNvPicPr>
            <a:picLocks noGrp="1" noChangeAspect="1"/>
          </p:cNvPicPr>
          <p:nvPr>
            <p:ph idx="1"/>
          </p:nvPr>
        </p:nvPicPr>
        <p:blipFill>
          <a:blip r:embed="rId3">
            <a:extLst>
              <a:ext uri="{28A0092B-C50C-407E-A947-70E740481C1C}">
                <a14:useLocalDpi xmlns:a14="http://schemas.microsoft.com/office/drawing/2010/main" val="0"/>
              </a:ext>
            </a:extLst>
          </a:blip>
          <a:srcRect t="15198" b="15198"/>
          <a:stretch>
            <a:fillRect/>
          </a:stretch>
        </p:blipFill>
        <p:spPr>
          <a:xfrm>
            <a:off x="1138946" y="2323652"/>
            <a:ext cx="6777317" cy="3508977"/>
          </a:xfrm>
        </p:spPr>
      </p:pic>
      <p:pic>
        <p:nvPicPr>
          <p:cNvPr id="5" name="Picture 4" descr="Nightime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031" y="2323652"/>
            <a:ext cx="6777317" cy="3508977"/>
          </a:xfrm>
          <a:prstGeom prst="rect">
            <a:avLst/>
          </a:prstGeom>
        </p:spPr>
      </p:pic>
    </p:spTree>
    <p:extLst>
      <p:ext uri="{BB962C8B-B14F-4D97-AF65-F5344CB8AC3E}">
        <p14:creationId xmlns:p14="http://schemas.microsoft.com/office/powerpoint/2010/main" val="1024249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15481"/>
          </a:xfrm>
        </p:spPr>
        <p:txBody>
          <a:bodyPr/>
          <a:lstStyle/>
          <a:p>
            <a:r>
              <a:rPr lang="en-US" dirty="0" smtClean="0"/>
              <a:t>And one more</a:t>
            </a:r>
            <a:endParaRPr lang="en-US" dirty="0"/>
          </a:p>
        </p:txBody>
      </p:sp>
      <p:pic>
        <p:nvPicPr>
          <p:cNvPr id="8" name="Content Placeholder 7" descr="daylight 3.jpg"/>
          <p:cNvPicPr>
            <a:picLocks noGrp="1" noChangeAspect="1"/>
          </p:cNvPicPr>
          <p:nvPr>
            <p:ph idx="1"/>
          </p:nvPr>
        </p:nvPicPr>
        <p:blipFill>
          <a:blip r:embed="rId3">
            <a:extLst>
              <a:ext uri="{28A0092B-C50C-407E-A947-70E740481C1C}">
                <a14:useLocalDpi xmlns:a14="http://schemas.microsoft.com/office/drawing/2010/main" val="0"/>
              </a:ext>
            </a:extLst>
          </a:blip>
          <a:srcRect t="1277" b="1277"/>
          <a:stretch>
            <a:fillRect/>
          </a:stretch>
        </p:blipFill>
        <p:spPr>
          <a:xfrm>
            <a:off x="1232621" y="2189973"/>
            <a:ext cx="6777317" cy="3508977"/>
          </a:xfrm>
        </p:spPr>
      </p:pic>
      <p:pic>
        <p:nvPicPr>
          <p:cNvPr id="9" name="Picture 8" descr="night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867" y="2290232"/>
            <a:ext cx="6818508" cy="3602774"/>
          </a:xfrm>
          <a:prstGeom prst="rect">
            <a:avLst/>
          </a:prstGeom>
        </p:spPr>
      </p:pic>
    </p:spTree>
    <p:extLst>
      <p:ext uri="{BB962C8B-B14F-4D97-AF65-F5344CB8AC3E}">
        <p14:creationId xmlns:p14="http://schemas.microsoft.com/office/powerpoint/2010/main" val="2722725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&amp; Contrast</a:t>
            </a:r>
            <a:endParaRPr lang="en-US" dirty="0"/>
          </a:p>
        </p:txBody>
      </p:sp>
      <p:sp>
        <p:nvSpPr>
          <p:cNvPr id="3" name="Content Placeholder 2"/>
          <p:cNvSpPr>
            <a:spLocks noGrp="1"/>
          </p:cNvSpPr>
          <p:nvPr>
            <p:ph idx="1"/>
          </p:nvPr>
        </p:nvSpPr>
        <p:spPr/>
        <p:txBody>
          <a:bodyPr/>
          <a:lstStyle/>
          <a:p>
            <a:r>
              <a:rPr lang="en-US" dirty="0" smtClean="0"/>
              <a:t>Flowers: Impatiens, Begonias, Bulbs </a:t>
            </a:r>
          </a:p>
          <a:p>
            <a:r>
              <a:rPr lang="en-US" dirty="0" smtClean="0"/>
              <a:t>Leaf color: Coleus, Ferns, Aspidistra, Caladiums, Begonias</a:t>
            </a:r>
          </a:p>
          <a:p>
            <a:r>
              <a:rPr lang="en-US" dirty="0" smtClean="0"/>
              <a:t>Textures: Ferns, Grasses</a:t>
            </a:r>
          </a:p>
          <a:p>
            <a:r>
              <a:rPr lang="en-US" dirty="0" smtClean="0"/>
              <a:t>Size: Understory trees, Shrubs</a:t>
            </a:r>
          </a:p>
          <a:p>
            <a:pPr lvl="1"/>
            <a:r>
              <a:rPr lang="en-US" dirty="0" smtClean="0"/>
              <a:t>Height	</a:t>
            </a:r>
          </a:p>
          <a:p>
            <a:pPr lvl="1"/>
            <a:r>
              <a:rPr lang="en-US" dirty="0" smtClean="0"/>
              <a:t>Width</a:t>
            </a:r>
            <a:endParaRPr lang="en-US" dirty="0"/>
          </a:p>
        </p:txBody>
      </p:sp>
    </p:spTree>
    <p:extLst>
      <p:ext uri="{BB962C8B-B14F-4D97-AF65-F5344CB8AC3E}">
        <p14:creationId xmlns:p14="http://schemas.microsoft.com/office/powerpoint/2010/main" val="16959999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17781"/>
          </a:xfrm>
        </p:spPr>
        <p:txBody>
          <a:bodyPr/>
          <a:lstStyle/>
          <a:p>
            <a:r>
              <a:rPr lang="en-US" dirty="0" smtClean="0"/>
              <a:t>Plan Ahead!!!!</a:t>
            </a:r>
            <a:endParaRPr lang="en-US" dirty="0"/>
          </a:p>
        </p:txBody>
      </p:sp>
      <p:pic>
        <p:nvPicPr>
          <p:cNvPr id="4" name="Content Placeholder 3" descr="8353ef04f150a091edae968c50d1c6c1.jpg"/>
          <p:cNvPicPr>
            <a:picLocks noGrp="1" noChangeAspect="1"/>
          </p:cNvPicPr>
          <p:nvPr>
            <p:ph idx="1"/>
          </p:nvPr>
        </p:nvPicPr>
        <p:blipFill>
          <a:blip r:embed="rId3">
            <a:extLst>
              <a:ext uri="{28A0092B-C50C-407E-A947-70E740481C1C}">
                <a14:useLocalDpi xmlns:a14="http://schemas.microsoft.com/office/drawing/2010/main" val="0"/>
              </a:ext>
            </a:extLst>
          </a:blip>
          <a:srcRect l="8216" r="8216"/>
          <a:stretch>
            <a:fillRect/>
          </a:stretch>
        </p:blipFill>
        <p:spPr>
          <a:xfrm>
            <a:off x="1290917" y="2491776"/>
            <a:ext cx="6777317" cy="3508977"/>
          </a:xfrm>
        </p:spPr>
      </p:pic>
      <p:sp>
        <p:nvSpPr>
          <p:cNvPr id="3" name="TextBox 2"/>
          <p:cNvSpPr txBox="1"/>
          <p:nvPr/>
        </p:nvSpPr>
        <p:spPr>
          <a:xfrm>
            <a:off x="2887437" y="1845445"/>
            <a:ext cx="3517028" cy="646331"/>
          </a:xfrm>
          <a:prstGeom prst="rect">
            <a:avLst/>
          </a:prstGeom>
          <a:noFill/>
        </p:spPr>
        <p:txBody>
          <a:bodyPr wrap="square" rtlCol="0">
            <a:spAutoFit/>
          </a:bodyPr>
          <a:lstStyle/>
          <a:p>
            <a:r>
              <a:rPr lang="en-US" sz="3600" b="1" dirty="0" smtClean="0">
                <a:latin typeface="Arial"/>
                <a:cs typeface="Arial"/>
              </a:rPr>
              <a:t>Horizontal Plan</a:t>
            </a:r>
            <a:endParaRPr lang="en-US" sz="3600" b="1" dirty="0">
              <a:latin typeface="Arial"/>
              <a:cs typeface="Arial"/>
            </a:endParaRPr>
          </a:p>
        </p:txBody>
      </p:sp>
    </p:spTree>
    <p:extLst>
      <p:ext uri="{BB962C8B-B14F-4D97-AF65-F5344CB8AC3E}">
        <p14:creationId xmlns:p14="http://schemas.microsoft.com/office/powerpoint/2010/main" val="24425411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Plan</a:t>
            </a:r>
            <a:endParaRPr lang="en-US" dirty="0"/>
          </a:p>
        </p:txBody>
      </p:sp>
      <p:sp>
        <p:nvSpPr>
          <p:cNvPr id="3" name="Content Placeholder 2"/>
          <p:cNvSpPr>
            <a:spLocks noGrp="1"/>
          </p:cNvSpPr>
          <p:nvPr>
            <p:ph idx="1"/>
          </p:nvPr>
        </p:nvSpPr>
        <p:spPr/>
        <p:txBody>
          <a:bodyPr/>
          <a:lstStyle/>
          <a:p>
            <a:r>
              <a:rPr lang="en-US" dirty="0" smtClean="0"/>
              <a:t>High: Understory trees</a:t>
            </a:r>
          </a:p>
          <a:p>
            <a:r>
              <a:rPr lang="en-US" dirty="0" smtClean="0"/>
              <a:t>Medium: </a:t>
            </a:r>
          </a:p>
          <a:p>
            <a:pPr lvl="1"/>
            <a:r>
              <a:rPr lang="en-US" dirty="0" smtClean="0"/>
              <a:t>Shrubs</a:t>
            </a:r>
          </a:p>
          <a:p>
            <a:pPr lvl="1"/>
            <a:r>
              <a:rPr lang="en-US" dirty="0" smtClean="0"/>
              <a:t>Tall plants</a:t>
            </a:r>
          </a:p>
          <a:p>
            <a:r>
              <a:rPr lang="en-US" dirty="0" smtClean="0"/>
              <a:t>Medium to Low:</a:t>
            </a:r>
          </a:p>
          <a:p>
            <a:pPr lvl="1"/>
            <a:r>
              <a:rPr lang="en-US" dirty="0" smtClean="0"/>
              <a:t>Perennials</a:t>
            </a:r>
          </a:p>
          <a:p>
            <a:pPr lvl="1"/>
            <a:r>
              <a:rPr lang="en-US" dirty="0" smtClean="0"/>
              <a:t>Annuals</a:t>
            </a:r>
          </a:p>
          <a:p>
            <a:pPr lvl="1"/>
            <a:r>
              <a:rPr lang="en-US" dirty="0" smtClean="0"/>
              <a:t>Groundcovers</a:t>
            </a:r>
            <a:endParaRPr lang="en-US" dirty="0"/>
          </a:p>
        </p:txBody>
      </p:sp>
      <p:pic>
        <p:nvPicPr>
          <p:cNvPr id="4" name="Picture 3" descr="vertic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491201"/>
            <a:ext cx="1689100" cy="3035300"/>
          </a:xfrm>
          <a:prstGeom prst="rect">
            <a:avLst/>
          </a:prstGeom>
          <a:ln w="22225">
            <a:solidFill>
              <a:schemeClr val="accent1">
                <a:lumMod val="50000"/>
              </a:schemeClr>
            </a:solidFill>
          </a:ln>
        </p:spPr>
      </p:pic>
      <p:sp>
        <p:nvSpPr>
          <p:cNvPr id="6" name="TextBox 5"/>
          <p:cNvSpPr txBox="1"/>
          <p:nvPr/>
        </p:nvSpPr>
        <p:spPr>
          <a:xfrm>
            <a:off x="7262010" y="2491201"/>
            <a:ext cx="558799" cy="338554"/>
          </a:xfrm>
          <a:prstGeom prst="rect">
            <a:avLst/>
          </a:prstGeom>
          <a:noFill/>
        </p:spPr>
        <p:txBody>
          <a:bodyPr wrap="square" rtlCol="0">
            <a:spAutoFit/>
          </a:bodyPr>
          <a:lstStyle/>
          <a:p>
            <a:r>
              <a:rPr lang="en-US" sz="1600" dirty="0" smtClean="0">
                <a:latin typeface="Arial"/>
                <a:cs typeface="Arial"/>
              </a:rPr>
              <a:t>5 Ft</a:t>
            </a:r>
            <a:endParaRPr lang="en-US" sz="1600" dirty="0">
              <a:latin typeface="Arial"/>
              <a:cs typeface="Arial"/>
            </a:endParaRPr>
          </a:p>
        </p:txBody>
      </p:sp>
      <p:cxnSp>
        <p:nvCxnSpPr>
          <p:cNvPr id="8" name="Straight Arrow Connector 7"/>
          <p:cNvCxnSpPr/>
          <p:nvPr/>
        </p:nvCxnSpPr>
        <p:spPr>
          <a:xfrm flipV="1">
            <a:off x="7468256" y="3017846"/>
            <a:ext cx="21710" cy="2431645"/>
          </a:xfrm>
          <a:prstGeom prst="straightConnector1">
            <a:avLst/>
          </a:prstGeom>
          <a:ln w="34925">
            <a:solidFill>
              <a:schemeClr val="accent1">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37802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Complement &amp; Contrast</a:t>
            </a:r>
            <a:endParaRPr lang="en-US" sz="4800" dirty="0"/>
          </a:p>
        </p:txBody>
      </p:sp>
      <p:sp>
        <p:nvSpPr>
          <p:cNvPr id="3" name="Content Placeholder 2"/>
          <p:cNvSpPr>
            <a:spLocks noGrp="1"/>
          </p:cNvSpPr>
          <p:nvPr>
            <p:ph idx="1"/>
          </p:nvPr>
        </p:nvSpPr>
        <p:spPr/>
        <p:txBody>
          <a:bodyPr/>
          <a:lstStyle/>
          <a:p>
            <a:endParaRPr lang="en-US" dirty="0" smtClean="0"/>
          </a:p>
          <a:p>
            <a:r>
              <a:rPr lang="en-US" dirty="0" smtClean="0"/>
              <a:t>Bright and </a:t>
            </a:r>
            <a:r>
              <a:rPr lang="en-US" dirty="0"/>
              <a:t>Dark </a:t>
            </a:r>
            <a:r>
              <a:rPr lang="en-US" dirty="0" smtClean="0"/>
              <a:t>versus Light or White</a:t>
            </a:r>
          </a:p>
          <a:p>
            <a:r>
              <a:rPr lang="en-US" dirty="0" smtClean="0"/>
              <a:t>Soft textures versus Strong textures</a:t>
            </a:r>
          </a:p>
          <a:p>
            <a:r>
              <a:rPr lang="en-US" dirty="0"/>
              <a:t>Horizontal </a:t>
            </a:r>
            <a:r>
              <a:rPr lang="en-US" dirty="0" smtClean="0"/>
              <a:t>versus Vertical lines</a:t>
            </a:r>
          </a:p>
          <a:p>
            <a:pPr marL="68580" indent="0">
              <a:buNone/>
            </a:pPr>
            <a:endParaRPr lang="en-US" dirty="0"/>
          </a:p>
        </p:txBody>
      </p:sp>
    </p:spTree>
    <p:extLst>
      <p:ext uri="{BB962C8B-B14F-4D97-AF65-F5344CB8AC3E}">
        <p14:creationId xmlns:p14="http://schemas.microsoft.com/office/powerpoint/2010/main" val="301699540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1339</TotalTime>
  <Words>1086</Words>
  <Application>Microsoft Macintosh PowerPoint</Application>
  <PresentationFormat>On-screen Show (4:3)</PresentationFormat>
  <Paragraphs>296</Paragraphs>
  <Slides>38</Slides>
  <Notes>35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Austin</vt:lpstr>
      <vt:lpstr>Shady      ‘Scapes’ </vt:lpstr>
      <vt:lpstr>General Landscaping Tips</vt:lpstr>
      <vt:lpstr>Add Interest to Shade </vt:lpstr>
      <vt:lpstr>Look at another</vt:lpstr>
      <vt:lpstr>And one more</vt:lpstr>
      <vt:lpstr>Color &amp; Contrast</vt:lpstr>
      <vt:lpstr>Plan Ahead!!!!</vt:lpstr>
      <vt:lpstr>Vertical Plan</vt:lpstr>
      <vt:lpstr>Complement &amp; Contrast</vt:lpstr>
      <vt:lpstr>Use a Combination of Plants and Pots in a Shade Garden</vt:lpstr>
      <vt:lpstr>Combo 1 for Pots &amp; Shady Gardens</vt:lpstr>
      <vt:lpstr>Combo 2 for Pots &amp; Shady Gardens</vt:lpstr>
      <vt:lpstr>Combo 3 for Pots &amp; Shady Gardens</vt:lpstr>
      <vt:lpstr>Combo 4 for Pots &amp; Shady Gardens</vt:lpstr>
      <vt:lpstr>Combo 5 for Pots &amp; Shady Gardens</vt:lpstr>
      <vt:lpstr>Notice a Trend?  Foliage, not Flowers!</vt:lpstr>
      <vt:lpstr>Leaf Color - Houston</vt:lpstr>
      <vt:lpstr>Leaf Color - Houston</vt:lpstr>
      <vt:lpstr>More!</vt:lpstr>
      <vt:lpstr>More!</vt:lpstr>
      <vt:lpstr>One very nice feature:</vt:lpstr>
      <vt:lpstr>Begonias I</vt:lpstr>
      <vt:lpstr>Begonias II</vt:lpstr>
      <vt:lpstr>Begonias III</vt:lpstr>
      <vt:lpstr>Flowers in the Shade?</vt:lpstr>
      <vt:lpstr>With Flowers!</vt:lpstr>
      <vt:lpstr>With Flowers!</vt:lpstr>
      <vt:lpstr>With Flowers!</vt:lpstr>
      <vt:lpstr>With Flowers!</vt:lpstr>
      <vt:lpstr>With Flowers!</vt:lpstr>
      <vt:lpstr>With Flowers!</vt:lpstr>
      <vt:lpstr>Tall Shade Plants</vt:lpstr>
      <vt:lpstr>Medium Height Plants</vt:lpstr>
      <vt:lpstr>Low Height Plants</vt:lpstr>
      <vt:lpstr>How about Rocks?</vt:lpstr>
      <vt:lpstr>Dry “Creek Beds”</vt:lpstr>
      <vt:lpstr>Watering &amp; Other Tips</vt:lpstr>
      <vt:lpstr>STARS  of the  SHADE</vt:lpstr>
    </vt:vector>
  </TitlesOfParts>
  <Company>Rice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Shady Scapes</dc:title>
  <dc:creator>Carolynne White</dc:creator>
  <cp:lastModifiedBy>Carolynne White</cp:lastModifiedBy>
  <cp:revision>80</cp:revision>
  <dcterms:created xsi:type="dcterms:W3CDTF">2017-09-27T03:36:37Z</dcterms:created>
  <dcterms:modified xsi:type="dcterms:W3CDTF">2017-10-04T22:11:31Z</dcterms:modified>
</cp:coreProperties>
</file>